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72" r:id="rId3"/>
    <p:sldId id="273" r:id="rId4"/>
    <p:sldId id="267" r:id="rId5"/>
    <p:sldId id="268" r:id="rId6"/>
    <p:sldId id="275" r:id="rId7"/>
    <p:sldId id="277"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4688">
          <p15:clr>
            <a:srgbClr val="A4A3A4"/>
          </p15:clr>
        </p15:guide>
        <p15:guide id="3" pos="5556">
          <p15:clr>
            <a:srgbClr val="A4A3A4"/>
          </p15:clr>
        </p15:guide>
        <p15:guide id="4" pos="5511">
          <p15:clr>
            <a:srgbClr val="A4A3A4"/>
          </p15:clr>
        </p15:guide>
        <p15:guide id="5" pos="49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575"/>
    <a:srgbClr val="97B659"/>
    <a:srgbClr val="BBD193"/>
    <a:srgbClr val="DBE5C3"/>
    <a:srgbClr val="F8E7EF"/>
    <a:srgbClr val="E71E6C"/>
    <a:srgbClr val="BD1D65"/>
    <a:srgbClr val="FF08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5" autoAdjust="0"/>
    <p:restoredTop sz="94660"/>
  </p:normalViewPr>
  <p:slideViewPr>
    <p:cSldViewPr snapToObjects="1" showGuides="1">
      <p:cViewPr varScale="1">
        <p:scale>
          <a:sx n="112" d="100"/>
          <a:sy n="112" d="100"/>
        </p:scale>
        <p:origin x="1254" y="78"/>
      </p:cViewPr>
      <p:guideLst>
        <p:guide orient="horz" pos="4319"/>
        <p:guide pos="4688"/>
        <p:guide pos="5556"/>
        <p:guide pos="5511"/>
        <p:guide pos="4921"/>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30CB2-E0F3-41F1-8141-F229FD39C7D8}" type="datetimeFigureOut">
              <a:rPr lang="fr-FR" smtClean="0"/>
              <a:pPr/>
              <a:t>26/08/2020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B91136-46DD-48AB-B054-D55C005DE0C5}" type="slidenum">
              <a:rPr lang="fr-FR" smtClean="0"/>
              <a:pPr/>
              <a:t>‹N°›</a:t>
            </a:fld>
            <a:endParaRPr lang="fr-FR"/>
          </a:p>
        </p:txBody>
      </p:sp>
    </p:spTree>
    <p:extLst>
      <p:ext uri="{BB962C8B-B14F-4D97-AF65-F5344CB8AC3E}">
        <p14:creationId xmlns:p14="http://schemas.microsoft.com/office/powerpoint/2010/main" val="2042683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B91136-46DD-48AB-B054-D55C005DE0C5}" type="slidenum">
              <a:rPr lang="fr-FR" smtClean="0"/>
              <a:pPr/>
              <a:t>4</a:t>
            </a:fld>
            <a:endParaRPr lang="fr-FR"/>
          </a:p>
        </p:txBody>
      </p:sp>
    </p:spTree>
    <p:extLst>
      <p:ext uri="{BB962C8B-B14F-4D97-AF65-F5344CB8AC3E}">
        <p14:creationId xmlns:p14="http://schemas.microsoft.com/office/powerpoint/2010/main" val="164864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B91136-46DD-48AB-B054-D55C005DE0C5}" type="slidenum">
              <a:rPr lang="fr-FR" smtClean="0"/>
              <a:pPr/>
              <a:t>5</a:t>
            </a:fld>
            <a:endParaRPr lang="fr-FR"/>
          </a:p>
        </p:txBody>
      </p:sp>
    </p:spTree>
    <p:extLst>
      <p:ext uri="{BB962C8B-B14F-4D97-AF65-F5344CB8AC3E}">
        <p14:creationId xmlns:p14="http://schemas.microsoft.com/office/powerpoint/2010/main" val="1660915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re 4"/>
          <p:cNvSpPr>
            <a:spLocks noGrp="1"/>
          </p:cNvSpPr>
          <p:nvPr>
            <p:ph type="title"/>
          </p:nvPr>
        </p:nvSpPr>
        <p:spPr>
          <a:xfrm>
            <a:off x="578451" y="434934"/>
            <a:ext cx="5469730" cy="1754326"/>
          </a:xfrm>
          <a:prstGeom prst="rect">
            <a:avLst/>
          </a:prstGeom>
        </p:spPr>
        <p:txBody>
          <a:bodyPr anchor="b" anchorCtr="0">
            <a:spAutoFit/>
          </a:bodyPr>
          <a:lstStyle>
            <a:lvl1pPr algn="r">
              <a:defRPr sz="3600" b="1" cap="all" baseline="0">
                <a:solidFill>
                  <a:schemeClr val="bg1"/>
                </a:solidFill>
                <a:latin typeface="+mj-lt"/>
              </a:defRPr>
            </a:lvl1pPr>
          </a:lstStyle>
          <a:p>
            <a:r>
              <a:rPr lang="fr-FR" dirty="0"/>
              <a:t>Cliquez pour modifier le style du titre</a:t>
            </a:r>
          </a:p>
        </p:txBody>
      </p:sp>
      <p:sp>
        <p:nvSpPr>
          <p:cNvPr id="7" name="Sous-titre 2"/>
          <p:cNvSpPr>
            <a:spLocks noGrp="1"/>
          </p:cNvSpPr>
          <p:nvPr userDrawn="1">
            <p:ph type="subTitle" idx="1"/>
          </p:nvPr>
        </p:nvSpPr>
        <p:spPr>
          <a:xfrm>
            <a:off x="578451" y="2079552"/>
            <a:ext cx="5469730" cy="461665"/>
          </a:xfrm>
          <a:prstGeom prst="rect">
            <a:avLst/>
          </a:prstGeom>
        </p:spPr>
        <p:txBody>
          <a:bodyPr>
            <a:spAutoFit/>
          </a:bodyPr>
          <a:lstStyle>
            <a:lvl1pPr algn="r">
              <a:defRPr sz="2400" b="0">
                <a:solidFill>
                  <a:schemeClr val="bg1"/>
                </a:solidFill>
                <a:latin typeface="+mn-lt"/>
              </a:defRPr>
            </a:lvl1pPr>
          </a:lstStyle>
          <a:p>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ZoneTexte 5"/>
          <p:cNvSpPr txBox="1"/>
          <p:nvPr userDrawn="1"/>
        </p:nvSpPr>
        <p:spPr>
          <a:xfrm rot="16200000">
            <a:off x="682856" y="2516360"/>
            <a:ext cx="3801041" cy="769441"/>
          </a:xfrm>
          <a:prstGeom prst="rect">
            <a:avLst/>
          </a:prstGeom>
          <a:noFill/>
        </p:spPr>
        <p:txBody>
          <a:bodyPr wrap="none" rtlCol="0">
            <a:spAutoFit/>
          </a:bodyPr>
          <a:lstStyle/>
          <a:p>
            <a:r>
              <a:rPr lang="fr-FR" sz="4400" b="1" spc="300" baseline="0" dirty="0">
                <a:solidFill>
                  <a:schemeClr val="accent2"/>
                </a:solidFill>
                <a:latin typeface="+mj-lt"/>
              </a:rPr>
              <a:t>Sommaire</a:t>
            </a:r>
          </a:p>
        </p:txBody>
      </p:sp>
      <p:sp>
        <p:nvSpPr>
          <p:cNvPr id="11" name="Espace réservé du contenu 2"/>
          <p:cNvSpPr>
            <a:spLocks noGrp="1"/>
          </p:cNvSpPr>
          <p:nvPr>
            <p:ph idx="1"/>
          </p:nvPr>
        </p:nvSpPr>
        <p:spPr>
          <a:xfrm>
            <a:off x="4025900" y="1092168"/>
            <a:ext cx="1854200" cy="1408078"/>
          </a:xfrm>
          <a:prstGeom prst="rect">
            <a:avLst/>
          </a:prstGeom>
        </p:spPr>
        <p:txBody>
          <a:bodyPr>
            <a:spAutoFit/>
          </a:bodyPr>
          <a:lstStyle>
            <a:lvl1pPr algn="l">
              <a:defRPr sz="1500" b="0">
                <a:latin typeface="+mn-lt"/>
              </a:defRPr>
            </a:lvl1pPr>
            <a:lvl2pPr algn="l">
              <a:spcBef>
                <a:spcPts val="900"/>
              </a:spcBef>
              <a:defRPr sz="900" b="1">
                <a:latin typeface="+mn-lt"/>
              </a:defRPr>
            </a:lvl2pPr>
            <a:lvl3pPr marL="0" indent="0" algn="l">
              <a:spcBef>
                <a:spcPts val="0"/>
              </a:spcBef>
              <a:defRPr sz="900">
                <a:latin typeface="+mn-lt"/>
              </a:defRPr>
            </a:lvl3pPr>
            <a:lvl4pPr>
              <a:defRPr sz="800">
                <a:latin typeface="+mn-lt"/>
              </a:defRPr>
            </a:lvl4pPr>
            <a:lvl5pPr>
              <a:defRPr>
                <a:latin typeface="+mn-lt"/>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5" name="Espace réservé de la date 6"/>
          <p:cNvSpPr>
            <a:spLocks noGrp="1"/>
          </p:cNvSpPr>
          <p:nvPr>
            <p:ph type="dt" sz="half" idx="2"/>
          </p:nvPr>
        </p:nvSpPr>
        <p:spPr>
          <a:xfrm>
            <a:off x="911945" y="365126"/>
            <a:ext cx="684000" cy="366183"/>
          </a:xfrm>
          <a:prstGeom prst="rect">
            <a:avLst/>
          </a:prstGeom>
        </p:spPr>
        <p:txBody>
          <a:bodyPr vert="horz" lIns="91440" tIns="45720" rIns="91440" bIns="45720" rtlCol="0" anchor="ctr"/>
          <a:lstStyle>
            <a:lvl1pPr algn="r">
              <a:defRPr kumimoji="0" lang="fr-FR" sz="800" b="0" i="0" u="none" strike="noStrike" kern="1200" cap="none" spc="0" normalizeH="0" baseline="0" noProof="0" smtClean="0">
                <a:ln>
                  <a:noFill/>
                </a:ln>
                <a:solidFill>
                  <a:schemeClr val="accent2"/>
                </a:solidFill>
                <a:effectLst/>
                <a:uLnTx/>
                <a:uFillTx/>
                <a:latin typeface="+mn-lt"/>
                <a:ea typeface="+mn-ea"/>
                <a:cs typeface="+mn-cs"/>
              </a:defRPr>
            </a:lvl1pPr>
          </a:lstStyle>
          <a:p>
            <a:pPr algn="l"/>
            <a:r>
              <a:rPr lang="fr-FR"/>
              <a:t>JJ/MM/AA</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calai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641521" y="3705777"/>
            <a:ext cx="6170566" cy="830997"/>
          </a:xfrm>
          <a:prstGeom prst="rect">
            <a:avLst/>
          </a:prstGeom>
        </p:spPr>
        <p:txBody>
          <a:bodyPr wrap="square">
            <a:spAutoFit/>
          </a:bodyPr>
          <a:lstStyle>
            <a:lvl1pPr>
              <a:defRPr sz="2400" b="0" cap="all" baseline="0">
                <a:solidFill>
                  <a:schemeClr val="accent2"/>
                </a:solidFill>
                <a:latin typeface="+mj-lt"/>
              </a:defRPr>
            </a:lvl1pPr>
          </a:lstStyle>
          <a:p>
            <a:r>
              <a:rPr lang="fr-FR" dirty="0"/>
              <a:t>Cliquez pour modifier le style du titre</a:t>
            </a:r>
            <a:endParaRPr lang="en-US" dirty="0"/>
          </a:p>
        </p:txBody>
      </p:sp>
      <p:sp>
        <p:nvSpPr>
          <p:cNvPr id="11" name="Sous-titre 2"/>
          <p:cNvSpPr>
            <a:spLocks noGrp="1"/>
          </p:cNvSpPr>
          <p:nvPr userDrawn="1">
            <p:ph type="subTitle" idx="1"/>
          </p:nvPr>
        </p:nvSpPr>
        <p:spPr>
          <a:xfrm>
            <a:off x="1641520" y="2078019"/>
            <a:ext cx="6170567" cy="400110"/>
          </a:xfrm>
          <a:prstGeom prst="rect">
            <a:avLst/>
          </a:prstGeom>
        </p:spPr>
        <p:txBody>
          <a:bodyPr wrap="square">
            <a:spAutoFit/>
          </a:bodyPr>
          <a:lstStyle>
            <a:lvl1pPr algn="l">
              <a:defRPr sz="2000" b="1">
                <a:solidFill>
                  <a:schemeClr val="accent2"/>
                </a:solidFill>
                <a:latin typeface="+mn-lt"/>
              </a:defRPr>
            </a:lvl1pPr>
          </a:lstStyle>
          <a:p>
            <a:endParaRPr lang="fr-FR" dirty="0"/>
          </a:p>
        </p:txBody>
      </p:sp>
      <p:sp>
        <p:nvSpPr>
          <p:cNvPr id="5" name="Espace réservé de la date 6"/>
          <p:cNvSpPr>
            <a:spLocks noGrp="1"/>
          </p:cNvSpPr>
          <p:nvPr>
            <p:ph type="dt" sz="half" idx="2"/>
          </p:nvPr>
        </p:nvSpPr>
        <p:spPr>
          <a:xfrm>
            <a:off x="911945" y="365126"/>
            <a:ext cx="684000" cy="366183"/>
          </a:xfrm>
          <a:prstGeom prst="rect">
            <a:avLst/>
          </a:prstGeom>
        </p:spPr>
        <p:txBody>
          <a:bodyPr vert="horz" lIns="91440" tIns="45720" rIns="91440" bIns="45720" rtlCol="0" anchor="ctr"/>
          <a:lstStyle>
            <a:lvl1pPr algn="r">
              <a:defRPr kumimoji="0" lang="fr-FR" sz="800" b="0" i="0" u="none" strike="noStrike" kern="1200" cap="none" spc="0" normalizeH="0" baseline="0" noProof="0" smtClean="0">
                <a:ln>
                  <a:noFill/>
                </a:ln>
                <a:solidFill>
                  <a:schemeClr val="accent2"/>
                </a:solidFill>
                <a:effectLst/>
                <a:uLnTx/>
                <a:uFillTx/>
                <a:latin typeface="+mn-lt"/>
                <a:ea typeface="+mn-ea"/>
                <a:cs typeface="+mn-cs"/>
              </a:defRPr>
            </a:lvl1pPr>
          </a:lstStyle>
          <a:p>
            <a:pPr algn="l"/>
            <a:r>
              <a:rPr lang="fr-FR"/>
              <a:t>JJ/MM/AA</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6" name="Espace réservé du texte 15"/>
          <p:cNvSpPr>
            <a:spLocks noGrp="1"/>
          </p:cNvSpPr>
          <p:nvPr>
            <p:ph type="body" sz="quarter" idx="11"/>
          </p:nvPr>
        </p:nvSpPr>
        <p:spPr>
          <a:xfrm>
            <a:off x="1654176" y="1842701"/>
            <a:ext cx="6157912" cy="646331"/>
          </a:xfrm>
          <a:prstGeom prst="rect">
            <a:avLst/>
          </a:prstGeom>
        </p:spPr>
        <p:txBody>
          <a:bodyPr wrap="square">
            <a:spAutoFit/>
          </a:bodyPr>
          <a:lstStyle>
            <a:lvl1pPr algn="l">
              <a:defRPr>
                <a:latin typeface="+mn-lt"/>
              </a:defRPr>
            </a:lvl1pPr>
            <a:lvl2pPr>
              <a:defRPr>
                <a:latin typeface="+mn-lt"/>
              </a:defRPr>
            </a:lvl2pPr>
            <a:lvl3pPr marL="0" indent="0">
              <a:spcBef>
                <a:spcPts val="0"/>
              </a:spcBef>
              <a:defRPr>
                <a:latin typeface="+mn-lt"/>
              </a:defRPr>
            </a:lvl3pPr>
          </a:lstStyle>
          <a:p>
            <a:pPr lvl="0"/>
            <a:r>
              <a:rPr lang="fr-FR" dirty="0"/>
              <a:t>Cliquez pour modifier les styles du texte du masque</a:t>
            </a:r>
          </a:p>
          <a:p>
            <a:pPr lvl="1"/>
            <a:r>
              <a:rPr lang="fr-FR" dirty="0"/>
              <a:t>Deuxième niveau</a:t>
            </a:r>
          </a:p>
          <a:p>
            <a:pPr lvl="2"/>
            <a:r>
              <a:rPr lang="fr-FR" dirty="0"/>
              <a:t>Troisième niveau</a:t>
            </a:r>
          </a:p>
        </p:txBody>
      </p:sp>
      <p:sp>
        <p:nvSpPr>
          <p:cNvPr id="12" name="Espace réservé du titre 1"/>
          <p:cNvSpPr>
            <a:spLocks noGrp="1"/>
          </p:cNvSpPr>
          <p:nvPr>
            <p:ph type="title"/>
          </p:nvPr>
        </p:nvSpPr>
        <p:spPr>
          <a:xfrm>
            <a:off x="1674987" y="887433"/>
            <a:ext cx="7073727" cy="400110"/>
          </a:xfrm>
          <a:prstGeom prst="rect">
            <a:avLst/>
          </a:prstGeom>
        </p:spPr>
        <p:txBody>
          <a:bodyPr vert="horz" wrap="square" lIns="91440" tIns="45720" rIns="91440" bIns="45720" rtlCol="0" anchor="ctr">
            <a:spAutoFit/>
          </a:bodyPr>
          <a:lstStyle>
            <a:lvl1pPr>
              <a:defRPr cap="all" baseline="0">
                <a:solidFill>
                  <a:schemeClr val="tx1"/>
                </a:solidFill>
                <a:latin typeface="+mj-lt"/>
              </a:defRPr>
            </a:lvl1pPr>
          </a:lstStyle>
          <a:p>
            <a:r>
              <a:rPr lang="fr-FR" dirty="0"/>
              <a:t>CLIQUEZ POUR MODIFIER LE STYLE DU TITRE</a:t>
            </a:r>
            <a:endParaRPr lang="en-US" dirty="0"/>
          </a:p>
        </p:txBody>
      </p:sp>
      <p:sp>
        <p:nvSpPr>
          <p:cNvPr id="17" name="Espace réservé de la date 16"/>
          <p:cNvSpPr>
            <a:spLocks noGrp="1"/>
          </p:cNvSpPr>
          <p:nvPr>
            <p:ph type="dt" sz="half" idx="12"/>
          </p:nvPr>
        </p:nvSpPr>
        <p:spPr/>
        <p:txBody>
          <a:bodyPr/>
          <a:lstStyle/>
          <a:p>
            <a:pPr algn="l"/>
            <a:r>
              <a:rPr lang="fr-FR"/>
              <a:t>JJ/MM/AA</a:t>
            </a:r>
            <a:endParaRPr lang="fr-FR" dirty="0"/>
          </a:p>
        </p:txBody>
      </p:sp>
      <p:sp>
        <p:nvSpPr>
          <p:cNvPr id="18" name="ZoneTexte 17"/>
          <p:cNvSpPr txBox="1"/>
          <p:nvPr userDrawn="1"/>
        </p:nvSpPr>
        <p:spPr>
          <a:xfrm>
            <a:off x="7831578" y="6174951"/>
            <a:ext cx="907885" cy="400110"/>
          </a:xfrm>
          <a:prstGeom prst="rect">
            <a:avLst/>
          </a:prstGeom>
          <a:noFill/>
        </p:spPr>
        <p:txBody>
          <a:bodyPr wrap="square" rtlCol="0">
            <a:spAutoFit/>
          </a:bodyPr>
          <a:lstStyle/>
          <a:p>
            <a:pPr algn="r"/>
            <a:fld id="{1185844D-63AB-4F77-BD5E-58714EB59F10}" type="slidenum">
              <a:rPr lang="fr-FR" sz="2000" smtClean="0">
                <a:solidFill>
                  <a:schemeClr val="accent2"/>
                </a:solidFill>
                <a:latin typeface="+mn-lt"/>
              </a:rPr>
              <a:pPr algn="r"/>
              <a:t>‹N°›</a:t>
            </a:fld>
            <a:endParaRPr lang="fr-FR" sz="2000" dirty="0">
              <a:solidFill>
                <a:schemeClr val="accent2"/>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images">
    <p:spTree>
      <p:nvGrpSpPr>
        <p:cNvPr id="1" name=""/>
        <p:cNvGrpSpPr/>
        <p:nvPr/>
      </p:nvGrpSpPr>
      <p:grpSpPr>
        <a:xfrm>
          <a:off x="0" y="0"/>
          <a:ext cx="0" cy="0"/>
          <a:chOff x="0" y="0"/>
          <a:chExt cx="0" cy="0"/>
        </a:xfrm>
      </p:grpSpPr>
      <p:sp>
        <p:nvSpPr>
          <p:cNvPr id="13" name="Titre 8"/>
          <p:cNvSpPr>
            <a:spLocks noGrp="1"/>
          </p:cNvSpPr>
          <p:nvPr userDrawn="1">
            <p:ph type="title" idx="4294967295"/>
          </p:nvPr>
        </p:nvSpPr>
        <p:spPr>
          <a:xfrm>
            <a:off x="1674987" y="887433"/>
            <a:ext cx="7073900" cy="400050"/>
          </a:xfrm>
          <a:prstGeom prst="rect">
            <a:avLst/>
          </a:prstGeom>
        </p:spPr>
        <p:txBody>
          <a:bodyPr/>
          <a:lstStyle>
            <a:lvl1pPr>
              <a:defRPr>
                <a:latin typeface="+mj-lt"/>
              </a:defRPr>
            </a:lvl1pPr>
          </a:lstStyle>
          <a:p>
            <a:r>
              <a:rPr lang="fr-FR" dirty="0"/>
              <a:t>TITRE </a:t>
            </a:r>
            <a:r>
              <a:rPr lang="fr-FR" dirty="0" err="1"/>
              <a:t>Lorem</a:t>
            </a:r>
            <a:r>
              <a:rPr lang="fr-FR" dirty="0"/>
              <a:t> </a:t>
            </a:r>
            <a:r>
              <a:rPr lang="fr-FR" dirty="0" err="1"/>
              <a:t>ipssum</a:t>
            </a:r>
            <a:r>
              <a:rPr lang="fr-FR" dirty="0"/>
              <a:t> </a:t>
            </a:r>
            <a:r>
              <a:rPr lang="fr-FR" dirty="0" err="1"/>
              <a:t>dolor</a:t>
            </a:r>
            <a:endParaRPr lang="fr-FR" dirty="0"/>
          </a:p>
        </p:txBody>
      </p:sp>
      <p:sp>
        <p:nvSpPr>
          <p:cNvPr id="16" name="Espace réservé du texte 15"/>
          <p:cNvSpPr>
            <a:spLocks noGrp="1"/>
          </p:cNvSpPr>
          <p:nvPr>
            <p:ph type="body" sz="quarter" idx="11" hasCustomPrompt="1"/>
          </p:nvPr>
        </p:nvSpPr>
        <p:spPr>
          <a:xfrm>
            <a:off x="4204261" y="4440726"/>
            <a:ext cx="3605218" cy="400110"/>
          </a:xfrm>
          <a:prstGeom prst="rect">
            <a:avLst/>
          </a:prstGeom>
        </p:spPr>
        <p:txBody>
          <a:bodyPr wrap="square">
            <a:spAutoFit/>
          </a:bodyPr>
          <a:lstStyle>
            <a:lvl1pPr algn="l">
              <a:defRPr/>
            </a:lvl1pPr>
            <a:lvl2pPr>
              <a:defRPr>
                <a:latin typeface="+mn-lt"/>
              </a:defRPr>
            </a:lvl2pPr>
            <a:lvl3pPr marL="0" indent="0">
              <a:spcBef>
                <a:spcPts val="0"/>
              </a:spcBef>
              <a:defRPr>
                <a:latin typeface="+mn-lt"/>
              </a:defRPr>
            </a:lvl3pPr>
          </a:lstStyle>
          <a:p>
            <a:pPr lvl="1"/>
            <a:r>
              <a:rPr lang="fr-FR" dirty="0"/>
              <a:t>Deuxième niveau</a:t>
            </a:r>
          </a:p>
          <a:p>
            <a:pPr lvl="2"/>
            <a:r>
              <a:rPr lang="fr-FR" dirty="0"/>
              <a:t>Troisième niveau</a:t>
            </a:r>
          </a:p>
        </p:txBody>
      </p:sp>
      <p:sp>
        <p:nvSpPr>
          <p:cNvPr id="17" name="Espace réservé de la date 16"/>
          <p:cNvSpPr>
            <a:spLocks noGrp="1"/>
          </p:cNvSpPr>
          <p:nvPr>
            <p:ph type="dt" sz="half" idx="12"/>
          </p:nvPr>
        </p:nvSpPr>
        <p:spPr/>
        <p:txBody>
          <a:bodyPr/>
          <a:lstStyle/>
          <a:p>
            <a:pPr algn="l"/>
            <a:r>
              <a:rPr lang="fr-FR"/>
              <a:t>JJ/MM/AA</a:t>
            </a:r>
            <a:endParaRPr lang="fr-FR" dirty="0"/>
          </a:p>
        </p:txBody>
      </p:sp>
      <p:sp>
        <p:nvSpPr>
          <p:cNvPr id="8" name="Espace réservé pour une image  7"/>
          <p:cNvSpPr>
            <a:spLocks noGrp="1"/>
          </p:cNvSpPr>
          <p:nvPr>
            <p:ph type="pic" sz="quarter" idx="13"/>
          </p:nvPr>
        </p:nvSpPr>
        <p:spPr>
          <a:xfrm>
            <a:off x="811212" y="2504016"/>
            <a:ext cx="3240000" cy="3240000"/>
          </a:xfrm>
          <a:prstGeom prst="rect">
            <a:avLst/>
          </a:prstGeom>
        </p:spPr>
        <p:txBody>
          <a:bodyPr/>
          <a:lstStyle/>
          <a:p>
            <a:endParaRPr lang="fr-FR"/>
          </a:p>
        </p:txBody>
      </p:sp>
      <p:sp>
        <p:nvSpPr>
          <p:cNvPr id="9" name="Espace réservé pour une image  7"/>
          <p:cNvSpPr>
            <a:spLocks noGrp="1"/>
          </p:cNvSpPr>
          <p:nvPr>
            <p:ph type="pic" sz="quarter" idx="14"/>
          </p:nvPr>
        </p:nvSpPr>
        <p:spPr>
          <a:xfrm>
            <a:off x="4206870" y="2504019"/>
            <a:ext cx="1800000" cy="1800000"/>
          </a:xfrm>
          <a:prstGeom prst="rect">
            <a:avLst/>
          </a:prstGeom>
        </p:spPr>
        <p:txBody>
          <a:bodyPr/>
          <a:lstStyle/>
          <a:p>
            <a:endParaRPr lang="fr-FR"/>
          </a:p>
        </p:txBody>
      </p:sp>
      <p:sp>
        <p:nvSpPr>
          <p:cNvPr id="10" name="ZoneTexte 9"/>
          <p:cNvSpPr txBox="1"/>
          <p:nvPr userDrawn="1"/>
        </p:nvSpPr>
        <p:spPr>
          <a:xfrm>
            <a:off x="7831578" y="6174951"/>
            <a:ext cx="907885" cy="400110"/>
          </a:xfrm>
          <a:prstGeom prst="rect">
            <a:avLst/>
          </a:prstGeom>
          <a:noFill/>
        </p:spPr>
        <p:txBody>
          <a:bodyPr wrap="square" rtlCol="0">
            <a:spAutoFit/>
          </a:bodyPr>
          <a:lstStyle/>
          <a:p>
            <a:pPr algn="r"/>
            <a:fld id="{1185844D-63AB-4F77-BD5E-58714EB59F10}" type="slidenum">
              <a:rPr lang="fr-FR" sz="2000" smtClean="0">
                <a:solidFill>
                  <a:schemeClr val="accent2"/>
                </a:solidFill>
                <a:latin typeface="+mn-lt"/>
              </a:rPr>
              <a:pPr algn="r"/>
              <a:t>‹N°›</a:t>
            </a:fld>
            <a:endParaRPr lang="fr-FR" sz="2000" dirty="0">
              <a:solidFill>
                <a:schemeClr val="accent2"/>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7" name="Titre 1"/>
          <p:cNvSpPr>
            <a:spLocks noGrp="1"/>
          </p:cNvSpPr>
          <p:nvPr userDrawn="1">
            <p:ph type="title" idx="4294967295"/>
          </p:nvPr>
        </p:nvSpPr>
        <p:spPr>
          <a:xfrm>
            <a:off x="1674987" y="887433"/>
            <a:ext cx="7073900" cy="400050"/>
          </a:xfrm>
          <a:prstGeom prst="rect">
            <a:avLst/>
          </a:prstGeom>
        </p:spPr>
        <p:txBody>
          <a:bodyPr/>
          <a:lstStyle>
            <a:lvl1pPr>
              <a:defRPr>
                <a:latin typeface="+mj-lt"/>
              </a:defRPr>
            </a:lvl1pPr>
          </a:lstStyle>
          <a:p>
            <a:r>
              <a:rPr lang="fr-FR" dirty="0"/>
              <a:t>TITRE </a:t>
            </a:r>
            <a:r>
              <a:rPr lang="fr-FR" dirty="0" err="1"/>
              <a:t>Lorem</a:t>
            </a:r>
            <a:r>
              <a:rPr lang="fr-FR" dirty="0"/>
              <a:t> </a:t>
            </a:r>
            <a:r>
              <a:rPr lang="fr-FR" dirty="0" err="1"/>
              <a:t>ipssum</a:t>
            </a:r>
            <a:r>
              <a:rPr lang="fr-FR" dirty="0"/>
              <a:t> </a:t>
            </a:r>
            <a:r>
              <a:rPr lang="fr-FR" dirty="0" err="1"/>
              <a:t>dolor</a:t>
            </a:r>
            <a:endParaRPr lang="fr-FR" dirty="0"/>
          </a:p>
        </p:txBody>
      </p:sp>
      <p:sp>
        <p:nvSpPr>
          <p:cNvPr id="17" name="Espace réservé de la date 16"/>
          <p:cNvSpPr>
            <a:spLocks noGrp="1"/>
          </p:cNvSpPr>
          <p:nvPr>
            <p:ph type="dt" sz="half" idx="12"/>
          </p:nvPr>
        </p:nvSpPr>
        <p:spPr/>
        <p:txBody>
          <a:bodyPr/>
          <a:lstStyle/>
          <a:p>
            <a:pPr algn="l"/>
            <a:r>
              <a:rPr lang="fr-FR"/>
              <a:t>JJ/MM/AA</a:t>
            </a:r>
            <a:endParaRPr lang="fr-FR" dirty="0"/>
          </a:p>
        </p:txBody>
      </p:sp>
      <p:sp>
        <p:nvSpPr>
          <p:cNvPr id="6" name="ZoneTexte 5"/>
          <p:cNvSpPr txBox="1"/>
          <p:nvPr userDrawn="1"/>
        </p:nvSpPr>
        <p:spPr>
          <a:xfrm>
            <a:off x="7831578" y="6174951"/>
            <a:ext cx="907885" cy="400110"/>
          </a:xfrm>
          <a:prstGeom prst="rect">
            <a:avLst/>
          </a:prstGeom>
          <a:noFill/>
        </p:spPr>
        <p:txBody>
          <a:bodyPr wrap="square" rtlCol="0">
            <a:spAutoFit/>
          </a:bodyPr>
          <a:lstStyle/>
          <a:p>
            <a:pPr algn="r"/>
            <a:fld id="{1185844D-63AB-4F77-BD5E-58714EB59F10}" type="slidenum">
              <a:rPr lang="fr-FR" sz="2000" smtClean="0">
                <a:solidFill>
                  <a:schemeClr val="accent2"/>
                </a:solidFill>
                <a:latin typeface="+mn-lt"/>
              </a:rPr>
              <a:pPr algn="r"/>
              <a:t>‹N°›</a:t>
            </a:fld>
            <a:endParaRPr lang="fr-FR" sz="2000" dirty="0">
              <a:solidFill>
                <a:schemeClr val="accent2"/>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Espace réservé de la date 7"/>
          <p:cNvSpPr>
            <a:spLocks noGrp="1"/>
          </p:cNvSpPr>
          <p:nvPr>
            <p:ph type="dt" sz="half" idx="10"/>
          </p:nvPr>
        </p:nvSpPr>
        <p:spPr/>
        <p:txBody>
          <a:bodyPr/>
          <a:lstStyle/>
          <a:p>
            <a:pPr algn="l"/>
            <a:r>
              <a:rPr lang="fr-FR"/>
              <a:t>JJ/MM/AA</a:t>
            </a:r>
            <a:endParaRPr lang="fr-FR" dirty="0"/>
          </a:p>
        </p:txBody>
      </p:sp>
      <p:sp>
        <p:nvSpPr>
          <p:cNvPr id="4" name="ZoneTexte 3"/>
          <p:cNvSpPr txBox="1"/>
          <p:nvPr userDrawn="1"/>
        </p:nvSpPr>
        <p:spPr>
          <a:xfrm>
            <a:off x="7831578" y="6174951"/>
            <a:ext cx="907885" cy="400110"/>
          </a:xfrm>
          <a:prstGeom prst="rect">
            <a:avLst/>
          </a:prstGeom>
          <a:noFill/>
        </p:spPr>
        <p:txBody>
          <a:bodyPr wrap="square" rtlCol="0">
            <a:spAutoFit/>
          </a:bodyPr>
          <a:lstStyle/>
          <a:p>
            <a:pPr algn="r"/>
            <a:fld id="{1185844D-63AB-4F77-BD5E-58714EB59F10}" type="slidenum">
              <a:rPr lang="fr-FR" sz="2000" smtClean="0">
                <a:solidFill>
                  <a:schemeClr val="accent2"/>
                </a:solidFill>
                <a:latin typeface="+mn-lt"/>
              </a:rPr>
              <a:pPr algn="r"/>
              <a:t>‹N°›</a:t>
            </a:fld>
            <a:endParaRPr lang="fr-FR" sz="2000" dirty="0">
              <a:solidFill>
                <a:schemeClr val="accent2"/>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7" name="Espace réservé de la date 6"/>
          <p:cNvSpPr>
            <a:spLocks noGrp="1"/>
          </p:cNvSpPr>
          <p:nvPr>
            <p:ph type="dt" sz="half" idx="2"/>
          </p:nvPr>
        </p:nvSpPr>
        <p:spPr>
          <a:xfrm>
            <a:off x="911945" y="365126"/>
            <a:ext cx="684000" cy="366183"/>
          </a:xfrm>
          <a:prstGeom prst="rect">
            <a:avLst/>
          </a:prstGeom>
        </p:spPr>
        <p:txBody>
          <a:bodyPr vert="horz" lIns="91440" tIns="45720" rIns="91440" bIns="45720" rtlCol="0" anchor="ctr"/>
          <a:lstStyle>
            <a:lvl1pPr algn="r">
              <a:defRPr kumimoji="0" lang="fr-FR" sz="800" b="0" i="0" u="none" strike="noStrike" kern="1200" cap="none" spc="0" normalizeH="0" baseline="0" noProof="0" smtClean="0">
                <a:ln>
                  <a:noFill/>
                </a:ln>
                <a:solidFill>
                  <a:schemeClr val="accent2"/>
                </a:solidFill>
                <a:effectLst/>
                <a:uLnTx/>
                <a:uFillTx/>
                <a:latin typeface="+mn-lt"/>
                <a:ea typeface="+mn-ea"/>
                <a:cs typeface="+mn-cs"/>
              </a:defRPr>
            </a:lvl1pPr>
          </a:lstStyle>
          <a:p>
            <a:pPr algn="l"/>
            <a:r>
              <a:rPr lang="fr-FR"/>
              <a:t>JJ/MM/AA</a:t>
            </a:r>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71" r:id="rId2"/>
    <p:sldLayoutId id="2147483670" r:id="rId3"/>
    <p:sldLayoutId id="2147483650" r:id="rId4"/>
    <p:sldLayoutId id="2147483673" r:id="rId5"/>
    <p:sldLayoutId id="2147483674" r:id="rId6"/>
    <p:sldLayoutId id="2147483672" r:id="rId7"/>
  </p:sldLayoutIdLst>
  <p:hf hdr="0" ftr="0"/>
  <p:txStyles>
    <p:titleStyle>
      <a:lvl1pPr algn="l" defTabSz="914400" rtl="0" eaLnBrk="1" latinLnBrk="0" hangingPunct="1">
        <a:spcBef>
          <a:spcPct val="0"/>
        </a:spcBef>
        <a:buNone/>
        <a:defRPr sz="2000" b="0" kern="1200">
          <a:solidFill>
            <a:schemeClr val="tx1"/>
          </a:solidFill>
          <a:latin typeface="+mn-lt"/>
          <a:ea typeface="+mj-ea"/>
          <a:cs typeface="Arial" pitchFamily="34" charset="0"/>
        </a:defRPr>
      </a:lvl1pPr>
    </p:titleStyle>
    <p:bodyStyle>
      <a:lvl1pPr marL="0" indent="0" algn="just" defTabSz="914400" rtl="0" eaLnBrk="1" latinLnBrk="0" hangingPunct="1">
        <a:spcBef>
          <a:spcPts val="0"/>
        </a:spcBef>
        <a:buFont typeface="Arial" pitchFamily="34" charset="0"/>
        <a:buNone/>
        <a:defRPr sz="1600" b="0" kern="1200">
          <a:solidFill>
            <a:schemeClr val="tx1"/>
          </a:solidFill>
          <a:latin typeface="+mn-lt"/>
          <a:ea typeface="+mn-ea"/>
          <a:cs typeface="Calibri" pitchFamily="34" charset="0"/>
        </a:defRPr>
      </a:lvl1pPr>
      <a:lvl2pPr marL="0" indent="0" algn="just" defTabSz="914400" rtl="0" eaLnBrk="1" latinLnBrk="0" hangingPunct="1">
        <a:spcBef>
          <a:spcPts val="0"/>
        </a:spcBef>
        <a:buFont typeface="Arial" pitchFamily="34" charset="0"/>
        <a:buNone/>
        <a:defRPr sz="1000" b="1" kern="1200">
          <a:solidFill>
            <a:schemeClr val="tx1"/>
          </a:solidFill>
          <a:latin typeface="+mn-lt"/>
          <a:ea typeface="+mn-ea"/>
          <a:cs typeface="Calibri" pitchFamily="34" charset="0"/>
        </a:defRPr>
      </a:lvl2pPr>
      <a:lvl3pPr marL="1143000" indent="-1143000" algn="l" defTabSz="914400" rtl="0" eaLnBrk="1" latinLnBrk="0" hangingPunct="1">
        <a:spcBef>
          <a:spcPct val="20000"/>
        </a:spcBef>
        <a:buFont typeface="Arial" pitchFamily="34" charset="0"/>
        <a:buNone/>
        <a:defRPr sz="1000" kern="1200">
          <a:solidFill>
            <a:schemeClr val="tx1"/>
          </a:solidFill>
          <a:latin typeface="Work Sans" pitchFamily="2" charset="0"/>
          <a:ea typeface="+mn-ea"/>
          <a:cs typeface="+mn-cs"/>
        </a:defRPr>
      </a:lvl3pPr>
      <a:lvl4pPr marL="1600200" indent="-228600" algn="l" defTabSz="914400" rtl="0" eaLnBrk="1" latinLnBrk="0" hangingPunct="1">
        <a:spcBef>
          <a:spcPct val="20000"/>
        </a:spcBef>
        <a:buFont typeface="Arial" pitchFamily="34" charset="0"/>
        <a:buNone/>
        <a:defRPr sz="1000" kern="1200">
          <a:solidFill>
            <a:schemeClr val="tx1"/>
          </a:solidFill>
          <a:latin typeface="Work Sans" pitchFamily="2" charset="0"/>
          <a:ea typeface="+mn-ea"/>
          <a:cs typeface="+mn-cs"/>
        </a:defRPr>
      </a:lvl4pPr>
      <a:lvl5pPr marL="2057400" indent="-228600" algn="l" defTabSz="914400" rtl="0" eaLnBrk="1" latinLnBrk="0" hangingPunct="1">
        <a:spcBef>
          <a:spcPct val="20000"/>
        </a:spcBef>
        <a:buFont typeface="Arial" pitchFamily="34" charset="0"/>
        <a:buNone/>
        <a:defRPr sz="1000" kern="1200">
          <a:solidFill>
            <a:schemeClr val="tx1"/>
          </a:solidFill>
          <a:latin typeface="Work Sans"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laregion.fr/Contrats-de-fidelisation"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psd@aveyron.fr" TargetMode="External"/><Relationship Id="rId2" Type="http://schemas.openxmlformats.org/officeDocument/2006/relationships/hyperlink" Target="mailto:amandine.moutou@laregion.fr"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755576" y="1844824"/>
            <a:ext cx="5469730" cy="1015663"/>
          </a:xfrm>
        </p:spPr>
        <p:txBody>
          <a:bodyPr/>
          <a:lstStyle/>
          <a:p>
            <a:r>
              <a:rPr lang="fr-FR" sz="2000" dirty="0"/>
              <a:t>DISPOSITIF GAGNANT/GAGNANT DE FIDELISATION DES ELEVES AIDES-SOIGNANT.ES</a:t>
            </a:r>
          </a:p>
        </p:txBody>
      </p:sp>
      <p:pic>
        <p:nvPicPr>
          <p:cNvPr id="8" name="Image 7">
            <a:extLst>
              <a:ext uri="{FF2B5EF4-FFF2-40B4-BE49-F238E27FC236}">
                <a16:creationId xmlns:a16="http://schemas.microsoft.com/office/drawing/2014/main" xmlns="" id="{02B0D12F-8F98-4628-A1DD-4B2C858A46E9}"/>
              </a:ext>
            </a:extLst>
          </p:cNvPr>
          <p:cNvPicPr>
            <a:picLocks noChangeAspect="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2254"/>
          <a:stretch/>
        </p:blipFill>
        <p:spPr>
          <a:xfrm>
            <a:off x="3159306" y="2830255"/>
            <a:ext cx="3936952" cy="402774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
        <p:nvSpPr>
          <p:cNvPr id="4" name="Rectangle 3">
            <a:extLst>
              <a:ext uri="{FF2B5EF4-FFF2-40B4-BE49-F238E27FC236}">
                <a16:creationId xmlns:a16="http://schemas.microsoft.com/office/drawing/2014/main" xmlns="" id="{64E7F52B-9E24-48F7-8BF5-8568C10974B9}"/>
              </a:ext>
            </a:extLst>
          </p:cNvPr>
          <p:cNvSpPr/>
          <p:nvPr/>
        </p:nvSpPr>
        <p:spPr>
          <a:xfrm>
            <a:off x="4355976" y="6722801"/>
            <a:ext cx="1404156" cy="2464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r>
              <a:rPr lang="fr-FR" dirty="0"/>
              <a:t> </a:t>
            </a:r>
          </a:p>
        </p:txBody>
      </p:sp>
      <p:sp>
        <p:nvSpPr>
          <p:cNvPr id="4" name="Rectangle 3"/>
          <p:cNvSpPr>
            <a:spLocks noChangeArrowheads="1"/>
          </p:cNvSpPr>
          <p:nvPr/>
        </p:nvSpPr>
        <p:spPr bwMode="auto">
          <a:xfrm>
            <a:off x="447696" y="2060848"/>
            <a:ext cx="869630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FF0000"/>
                </a:solidFill>
                <a:effectLst/>
                <a:ea typeface="Calibri" pitchFamily="34" charset="0"/>
                <a:cs typeface="Times New Roman" pitchFamily="18" charset="0"/>
              </a:rPr>
              <a:t>VOUS SUIVEZ UNE FORMATION D’AIDE-SOIGNANT.E ? </a:t>
            </a:r>
            <a:endParaRPr kumimoji="0" lang="fr-FR" altLang="fr-FR" b="0" i="0" u="none" strike="noStrike" cap="none" normalizeH="0" baseline="0" dirty="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212121"/>
                </a:solidFill>
                <a:effectLst/>
                <a:ea typeface="Calibri" pitchFamily="34" charset="0"/>
                <a:cs typeface="Times New Roman" pitchFamily="18" charset="0"/>
              </a:rPr>
              <a:t> </a:t>
            </a:r>
            <a:endParaRPr kumimoji="0" lang="fr-FR" altLang="fr-FR"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b="0" i="0" u="none" strike="noStrike" cap="none" normalizeH="0" baseline="0" dirty="0">
              <a:ln>
                <a:noFill/>
              </a:ln>
              <a:solidFill>
                <a:schemeClr val="tx1"/>
              </a:solidFill>
              <a:effectLst/>
              <a:cs typeface="Arial" pitchFamily="34" charset="0"/>
            </a:endParaRPr>
          </a:p>
        </p:txBody>
      </p:sp>
      <p:pic>
        <p:nvPicPr>
          <p:cNvPr id="6" name="Image 5" descr="Une image contenant intérieur, table, debout, pièce&#10;&#10;Description générée automatiquement">
            <a:extLst>
              <a:ext uri="{FF2B5EF4-FFF2-40B4-BE49-F238E27FC236}">
                <a16:creationId xmlns:a16="http://schemas.microsoft.com/office/drawing/2014/main" xmlns="" id="{9C1F31CE-9039-4644-814A-9F476AC3C7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120" y="2984178"/>
            <a:ext cx="8524616" cy="2783548"/>
          </a:xfrm>
          <a:prstGeom prst="rect">
            <a:avLst/>
          </a:prstGeom>
        </p:spPr>
      </p:pic>
    </p:spTree>
    <p:extLst>
      <p:ext uri="{BB962C8B-B14F-4D97-AF65-F5344CB8AC3E}">
        <p14:creationId xmlns:p14="http://schemas.microsoft.com/office/powerpoint/2010/main" val="5061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r>
              <a:rPr lang="fr-FR" dirty="0"/>
              <a:t> </a:t>
            </a:r>
          </a:p>
        </p:txBody>
      </p:sp>
      <p:sp>
        <p:nvSpPr>
          <p:cNvPr id="4" name="Rectangle 3"/>
          <p:cNvSpPr/>
          <p:nvPr/>
        </p:nvSpPr>
        <p:spPr>
          <a:xfrm>
            <a:off x="647564" y="2456892"/>
            <a:ext cx="8280920" cy="3847207"/>
          </a:xfrm>
          <a:prstGeom prst="rect">
            <a:avLst/>
          </a:prstGeom>
        </p:spPr>
        <p:txBody>
          <a:bodyPr wrap="square">
            <a:spAutoFit/>
          </a:bodyPr>
          <a:lstStyle/>
          <a:p>
            <a:r>
              <a:rPr lang="fr-FR" b="1" i="1" dirty="0"/>
              <a:t>Vous souhaiteriez bénéficier d’une aide financière allant de 300 à 400 euros (et jusqu’à 500€ dans un EHPAD du Département de l’Aveyron) par mois pendant cette formation ? </a:t>
            </a:r>
            <a:endParaRPr lang="fr-FR" i="1" dirty="0"/>
          </a:p>
          <a:p>
            <a:r>
              <a:rPr lang="fr-FR" b="1" i="1" dirty="0"/>
              <a:t> </a:t>
            </a:r>
            <a:endParaRPr lang="fr-FR" i="1" dirty="0"/>
          </a:p>
          <a:p>
            <a:r>
              <a:rPr lang="fr-FR" b="1" i="1" dirty="0"/>
              <a:t>Et en contrepartie trouver un emploi dès l’obtention de votre diplôme ? </a:t>
            </a:r>
            <a:endParaRPr lang="fr-FR" i="1" dirty="0"/>
          </a:p>
          <a:p>
            <a:r>
              <a:rPr lang="fr-FR" b="1" i="1" dirty="0"/>
              <a:t> </a:t>
            </a:r>
            <a:endParaRPr lang="fr-FR" b="1" i="1" dirty="0">
              <a:solidFill>
                <a:schemeClr val="accent4">
                  <a:lumMod val="75000"/>
                </a:schemeClr>
              </a:solidFill>
            </a:endParaRPr>
          </a:p>
          <a:p>
            <a:r>
              <a:rPr lang="fr-FR" sz="2800" b="1" dirty="0">
                <a:solidFill>
                  <a:schemeClr val="accent4">
                    <a:lumMod val="75000"/>
                  </a:schemeClr>
                </a:solidFill>
              </a:rPr>
              <a:t>C’est possible</a:t>
            </a:r>
            <a:r>
              <a:rPr lang="fr-FR" b="1" dirty="0">
                <a:solidFill>
                  <a:schemeClr val="accent4">
                    <a:lumMod val="75000"/>
                  </a:schemeClr>
                </a:solidFill>
              </a:rPr>
              <a:t>, la Région Occitanie vous propose de signer un contrat de fidélisation.</a:t>
            </a:r>
          </a:p>
          <a:p>
            <a:endParaRPr lang="fr-FR" dirty="0"/>
          </a:p>
          <a:p>
            <a:r>
              <a:rPr lang="fr-FR" dirty="0"/>
              <a:t>Plus de renseignements sont aussi disponibles sur cette page : </a:t>
            </a:r>
            <a:r>
              <a:rPr lang="fr-FR" u="sng" dirty="0">
                <a:hlinkClick r:id="rId2"/>
              </a:rPr>
              <a:t>https://www.laregion.fr/Contrats-de-fidelisation</a:t>
            </a:r>
            <a:endParaRPr lang="fr-FR" dirty="0"/>
          </a:p>
        </p:txBody>
      </p:sp>
      <p:pic>
        <p:nvPicPr>
          <p:cNvPr id="6" name="Image 5" descr="Une image contenant signe, horloge, dessin, assiette&#10;&#10;Description générée automatiquement">
            <a:extLst>
              <a:ext uri="{FF2B5EF4-FFF2-40B4-BE49-F238E27FC236}">
                <a16:creationId xmlns:a16="http://schemas.microsoft.com/office/drawing/2014/main" xmlns="" id="{0C6C7A9B-3495-4AE5-BDF6-CD9793E80B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492" y="152637"/>
            <a:ext cx="1944216" cy="1944216"/>
          </a:xfrm>
          <a:prstGeom prst="rect">
            <a:avLst/>
          </a:prstGeom>
        </p:spPr>
      </p:pic>
    </p:spTree>
    <p:extLst>
      <p:ext uri="{BB962C8B-B14F-4D97-AF65-F5344CB8AC3E}">
        <p14:creationId xmlns:p14="http://schemas.microsoft.com/office/powerpoint/2010/main" val="58041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down)">
                                      <p:cBhvr>
                                        <p:cTn id="21" dur="580">
                                          <p:stCondLst>
                                            <p:cond delay="0"/>
                                          </p:stCondLst>
                                        </p:cTn>
                                        <p:tgtEl>
                                          <p:spTgt spid="4">
                                            <p:txEl>
                                              <p:pRg st="4" end="4"/>
                                            </p:txEl>
                                          </p:spTgt>
                                        </p:tgtEl>
                                      </p:cBhvr>
                                    </p:animEffect>
                                    <p:anim calcmode="lin" valueType="num">
                                      <p:cBhvr>
                                        <p:cTn id="22"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xEl>
                                              <p:pRg st="4" end="4"/>
                                            </p:txEl>
                                          </p:spTgt>
                                        </p:tgtEl>
                                      </p:cBhvr>
                                      <p:to x="100000" y="60000"/>
                                    </p:animScale>
                                    <p:animScale>
                                      <p:cBhvr>
                                        <p:cTn id="28" dur="166" decel="50000">
                                          <p:stCondLst>
                                            <p:cond delay="676"/>
                                          </p:stCondLst>
                                        </p:cTn>
                                        <p:tgtEl>
                                          <p:spTgt spid="4">
                                            <p:txEl>
                                              <p:pRg st="4" end="4"/>
                                            </p:txEl>
                                          </p:spTgt>
                                        </p:tgtEl>
                                      </p:cBhvr>
                                      <p:to x="100000" y="100000"/>
                                    </p:animScale>
                                    <p:animScale>
                                      <p:cBhvr>
                                        <p:cTn id="29" dur="26">
                                          <p:stCondLst>
                                            <p:cond delay="1312"/>
                                          </p:stCondLst>
                                        </p:cTn>
                                        <p:tgtEl>
                                          <p:spTgt spid="4">
                                            <p:txEl>
                                              <p:pRg st="4" end="4"/>
                                            </p:txEl>
                                          </p:spTgt>
                                        </p:tgtEl>
                                      </p:cBhvr>
                                      <p:to x="100000" y="80000"/>
                                    </p:animScale>
                                    <p:animScale>
                                      <p:cBhvr>
                                        <p:cTn id="30" dur="166" decel="50000">
                                          <p:stCondLst>
                                            <p:cond delay="1338"/>
                                          </p:stCondLst>
                                        </p:cTn>
                                        <p:tgtEl>
                                          <p:spTgt spid="4">
                                            <p:txEl>
                                              <p:pRg st="4" end="4"/>
                                            </p:txEl>
                                          </p:spTgt>
                                        </p:tgtEl>
                                      </p:cBhvr>
                                      <p:to x="100000" y="100000"/>
                                    </p:animScale>
                                    <p:animScale>
                                      <p:cBhvr>
                                        <p:cTn id="31" dur="26">
                                          <p:stCondLst>
                                            <p:cond delay="1642"/>
                                          </p:stCondLst>
                                        </p:cTn>
                                        <p:tgtEl>
                                          <p:spTgt spid="4">
                                            <p:txEl>
                                              <p:pRg st="4" end="4"/>
                                            </p:txEl>
                                          </p:spTgt>
                                        </p:tgtEl>
                                      </p:cBhvr>
                                      <p:to x="100000" y="90000"/>
                                    </p:animScale>
                                    <p:animScale>
                                      <p:cBhvr>
                                        <p:cTn id="32" dur="166" decel="50000">
                                          <p:stCondLst>
                                            <p:cond delay="1668"/>
                                          </p:stCondLst>
                                        </p:cTn>
                                        <p:tgtEl>
                                          <p:spTgt spid="4">
                                            <p:txEl>
                                              <p:pRg st="4" end="4"/>
                                            </p:txEl>
                                          </p:spTgt>
                                        </p:tgtEl>
                                      </p:cBhvr>
                                      <p:to x="100000" y="100000"/>
                                    </p:animScale>
                                    <p:animScale>
                                      <p:cBhvr>
                                        <p:cTn id="33" dur="26">
                                          <p:stCondLst>
                                            <p:cond delay="1808"/>
                                          </p:stCondLst>
                                        </p:cTn>
                                        <p:tgtEl>
                                          <p:spTgt spid="4">
                                            <p:txEl>
                                              <p:pRg st="4" end="4"/>
                                            </p:txEl>
                                          </p:spTgt>
                                        </p:tgtEl>
                                      </p:cBhvr>
                                      <p:to x="100000" y="95000"/>
                                    </p:animScale>
                                    <p:animScale>
                                      <p:cBhvr>
                                        <p:cTn id="34" dur="166" decel="50000">
                                          <p:stCondLst>
                                            <p:cond delay="1834"/>
                                          </p:stCondLst>
                                        </p:cTn>
                                        <p:tgtEl>
                                          <p:spTgt spid="4">
                                            <p:txEl>
                                              <p:pRg st="4" end="4"/>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2"/>
          <p:cNvSpPr txBox="1">
            <a:spLocks/>
          </p:cNvSpPr>
          <p:nvPr/>
        </p:nvSpPr>
        <p:spPr>
          <a:xfrm>
            <a:off x="1835696" y="595175"/>
            <a:ext cx="7073727" cy="3231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sz="2000" b="0" kern="1200" cap="all" baseline="0">
                <a:solidFill>
                  <a:schemeClr val="tx1"/>
                </a:solidFill>
                <a:latin typeface="+mn-lt"/>
                <a:ea typeface="+mj-ea"/>
                <a:cs typeface="Arial" pitchFamily="34" charset="0"/>
              </a:defRPr>
            </a:lvl1pPr>
          </a:lstStyle>
          <a:p>
            <a:pPr>
              <a:defRPr/>
            </a:pPr>
            <a:r>
              <a:rPr lang="fr-FR" sz="1500" b="1" dirty="0">
                <a:solidFill>
                  <a:srgbClr val="FF0000"/>
                </a:solidFill>
              </a:rPr>
              <a:t>Dispositif expérimental des CONTRATS DE FIDELISATION </a:t>
            </a:r>
          </a:p>
        </p:txBody>
      </p:sp>
      <p:sp>
        <p:nvSpPr>
          <p:cNvPr id="4" name="ZoneTexte 3">
            <a:extLst>
              <a:ext uri="{FF2B5EF4-FFF2-40B4-BE49-F238E27FC236}">
                <a16:creationId xmlns:a16="http://schemas.microsoft.com/office/drawing/2014/main" xmlns="" id="{A83AD04C-C9D5-4157-87CA-16FAA1CA1B76}"/>
              </a:ext>
            </a:extLst>
          </p:cNvPr>
          <p:cNvSpPr txBox="1"/>
          <p:nvPr/>
        </p:nvSpPr>
        <p:spPr>
          <a:xfrm>
            <a:off x="1007604" y="1933937"/>
            <a:ext cx="7776864" cy="430887"/>
          </a:xfrm>
          <a:prstGeom prst="rect">
            <a:avLst/>
          </a:prstGeom>
          <a:noFill/>
        </p:spPr>
        <p:txBody>
          <a:bodyPr wrap="square" rtlCol="0">
            <a:spAutoFit/>
          </a:bodyPr>
          <a:lstStyle/>
          <a:p>
            <a:r>
              <a:rPr lang="fr-FR" sz="1100" b="1" dirty="0">
                <a:solidFill>
                  <a:schemeClr val="accent4">
                    <a:lumMod val="75000"/>
                  </a:schemeClr>
                </a:solidFill>
              </a:rPr>
              <a:t>100€ DE PLUS PAR MOIS SI TU T’ENGAGES A TRAVAILLER DANS UN EHPAD DU DEPARTEMENT DE L’AVEYRON</a:t>
            </a:r>
          </a:p>
        </p:txBody>
      </p:sp>
      <p:sp>
        <p:nvSpPr>
          <p:cNvPr id="5" name="Rectangle 4">
            <a:extLst>
              <a:ext uri="{FF2B5EF4-FFF2-40B4-BE49-F238E27FC236}">
                <a16:creationId xmlns:a16="http://schemas.microsoft.com/office/drawing/2014/main" xmlns="" id="{79F891A1-4F0E-49E1-8D14-20B92555EB16}"/>
              </a:ext>
            </a:extLst>
          </p:cNvPr>
          <p:cNvSpPr/>
          <p:nvPr/>
        </p:nvSpPr>
        <p:spPr>
          <a:xfrm>
            <a:off x="985925" y="1595383"/>
            <a:ext cx="2361939" cy="338554"/>
          </a:xfrm>
          <a:prstGeom prst="rect">
            <a:avLst/>
          </a:prstGeom>
        </p:spPr>
        <p:txBody>
          <a:bodyPr wrap="square">
            <a:spAutoFit/>
          </a:bodyPr>
          <a:lstStyle/>
          <a:p>
            <a:r>
              <a:rPr lang="fr-FR" sz="1600" b="1" dirty="0" smtClean="0">
                <a:solidFill>
                  <a:schemeClr val="accent4">
                    <a:lumMod val="75000"/>
                  </a:schemeClr>
                </a:solidFill>
              </a:rPr>
              <a:t>LE      AVEYRON </a:t>
            </a:r>
            <a:endParaRPr lang="fr-FR" sz="1600" b="1" dirty="0">
              <a:solidFill>
                <a:schemeClr val="accent4">
                  <a:lumMod val="75000"/>
                </a:schemeClr>
              </a:solidFill>
            </a:endParaRPr>
          </a:p>
        </p:txBody>
      </p:sp>
      <p:graphicFrame>
        <p:nvGraphicFramePr>
          <p:cNvPr id="2" name="Tableau 1">
            <a:extLst>
              <a:ext uri="{FF2B5EF4-FFF2-40B4-BE49-F238E27FC236}">
                <a16:creationId xmlns:a16="http://schemas.microsoft.com/office/drawing/2014/main" xmlns="" id="{466112D6-56E6-4ED0-BE59-2F5982298565}"/>
              </a:ext>
            </a:extLst>
          </p:cNvPr>
          <p:cNvGraphicFramePr>
            <a:graphicFrameLocks noGrp="1"/>
          </p:cNvGraphicFramePr>
          <p:nvPr>
            <p:extLst>
              <p:ext uri="{D42A27DB-BD31-4B8C-83A1-F6EECF244321}">
                <p14:modId xmlns:p14="http://schemas.microsoft.com/office/powerpoint/2010/main" val="1877452468"/>
              </p:ext>
            </p:extLst>
          </p:nvPr>
        </p:nvGraphicFramePr>
        <p:xfrm>
          <a:off x="1007604" y="2567730"/>
          <a:ext cx="7403738" cy="3785128"/>
        </p:xfrm>
        <a:graphic>
          <a:graphicData uri="http://schemas.openxmlformats.org/drawingml/2006/table">
            <a:tbl>
              <a:tblPr firstRow="1" firstCol="1" bandRow="1">
                <a:tableStyleId>{C4B1156A-380E-4F78-BDF5-A606A8083BF9}</a:tableStyleId>
              </a:tblPr>
              <a:tblGrid>
                <a:gridCol w="2555451">
                  <a:extLst>
                    <a:ext uri="{9D8B030D-6E8A-4147-A177-3AD203B41FA5}">
                      <a16:colId xmlns:a16="http://schemas.microsoft.com/office/drawing/2014/main" xmlns="" val="411978496"/>
                    </a:ext>
                  </a:extLst>
                </a:gridCol>
                <a:gridCol w="2809145">
                  <a:extLst>
                    <a:ext uri="{9D8B030D-6E8A-4147-A177-3AD203B41FA5}">
                      <a16:colId xmlns:a16="http://schemas.microsoft.com/office/drawing/2014/main" xmlns="" val="1617329364"/>
                    </a:ext>
                  </a:extLst>
                </a:gridCol>
                <a:gridCol w="2039142">
                  <a:extLst>
                    <a:ext uri="{9D8B030D-6E8A-4147-A177-3AD203B41FA5}">
                      <a16:colId xmlns:a16="http://schemas.microsoft.com/office/drawing/2014/main" xmlns="" val="3063662018"/>
                    </a:ext>
                  </a:extLst>
                </a:gridCol>
              </a:tblGrid>
              <a:tr h="413556">
                <a:tc gridSpan="2">
                  <a:txBody>
                    <a:bodyPr/>
                    <a:lstStyle/>
                    <a:p>
                      <a:pPr algn="ctr" rtl="0" fontAlgn="ctr"/>
                      <a:r>
                        <a:rPr lang="fr-FR" sz="1100" u="none" strike="noStrike" dirty="0">
                          <a:effectLst/>
                        </a:rPr>
                        <a:t>Montant de l’allocation sur la durée de la formation                       (ex: parcours complet – 10 mois)</a:t>
                      </a:r>
                      <a:endParaRPr lang="fr-FR" sz="1100" b="1" i="0" u="none" strike="noStrike" dirty="0">
                        <a:solidFill>
                          <a:srgbClr val="000000"/>
                        </a:solidFill>
                        <a:effectLst/>
                        <a:latin typeface="Verdana" panose="020B0604030504040204" pitchFamily="34" charset="0"/>
                      </a:endParaRPr>
                    </a:p>
                  </a:txBody>
                  <a:tcPr marL="5050" marR="5050" marT="5050" marB="0" anchor="ctr">
                    <a:solidFill>
                      <a:schemeClr val="accent2">
                        <a:lumMod val="40000"/>
                        <a:lumOff val="60000"/>
                      </a:schemeClr>
                    </a:solidFill>
                  </a:tcPr>
                </a:tc>
                <a:tc hMerge="1">
                  <a:txBody>
                    <a:bodyPr/>
                    <a:lstStyle/>
                    <a:p>
                      <a:endParaRPr lang="fr-FR"/>
                    </a:p>
                  </a:txBody>
                  <a:tcPr/>
                </a:tc>
                <a:tc rowSpan="2">
                  <a:txBody>
                    <a:bodyPr/>
                    <a:lstStyle/>
                    <a:p>
                      <a:pPr algn="ctr" rtl="0" fontAlgn="ctr"/>
                      <a:r>
                        <a:rPr lang="fr-FR" sz="1100" u="none" strike="noStrike" dirty="0">
                          <a:effectLst/>
                        </a:rPr>
                        <a:t>Durée de l’engagement de servir chez l’employeur partenaire</a:t>
                      </a:r>
                      <a:endParaRPr lang="fr-FR" sz="1100" b="1" i="0" u="none" strike="noStrike" dirty="0">
                        <a:solidFill>
                          <a:srgbClr val="000000"/>
                        </a:solidFill>
                        <a:effectLst/>
                        <a:latin typeface="Verdana" panose="020B0604030504040204" pitchFamily="34" charset="0"/>
                      </a:endParaRPr>
                    </a:p>
                  </a:txBody>
                  <a:tcPr marL="5050" marR="5050" marT="5050" marB="0" anchor="ctr">
                    <a:solidFill>
                      <a:schemeClr val="accent2">
                        <a:lumMod val="40000"/>
                        <a:lumOff val="60000"/>
                      </a:schemeClr>
                    </a:solidFill>
                  </a:tcPr>
                </a:tc>
                <a:extLst>
                  <a:ext uri="{0D108BD9-81ED-4DB2-BD59-A6C34878D82A}">
                    <a16:rowId xmlns:a16="http://schemas.microsoft.com/office/drawing/2014/main" xmlns="" val="799805330"/>
                  </a:ext>
                </a:extLst>
              </a:tr>
              <a:tr h="540060">
                <a:tc>
                  <a:txBody>
                    <a:bodyPr/>
                    <a:lstStyle/>
                    <a:p>
                      <a:pPr algn="ctr" rtl="0" fontAlgn="ctr"/>
                      <a:r>
                        <a:rPr lang="fr-FR" sz="1100" u="none" strike="noStrike">
                          <a:effectLst/>
                        </a:rPr>
                        <a:t>Occitanie </a:t>
                      </a:r>
                      <a:endParaRPr lang="fr-FR" sz="1100" b="1" i="0" u="none" strike="noStrike">
                        <a:solidFill>
                          <a:srgbClr val="000000"/>
                        </a:solidFill>
                        <a:effectLst/>
                        <a:latin typeface="Verdana" panose="020B0604030504040204" pitchFamily="34" charset="0"/>
                      </a:endParaRPr>
                    </a:p>
                  </a:txBody>
                  <a:tcPr marL="5050" marR="5050" marT="5050" marB="0" anchor="ctr">
                    <a:solidFill>
                      <a:schemeClr val="accent2">
                        <a:lumMod val="40000"/>
                        <a:lumOff val="60000"/>
                      </a:schemeClr>
                    </a:solidFill>
                  </a:tcPr>
                </a:tc>
                <a:tc>
                  <a:txBody>
                    <a:bodyPr/>
                    <a:lstStyle/>
                    <a:p>
                      <a:pPr algn="ctr" rtl="0" fontAlgn="ctr"/>
                      <a:r>
                        <a:rPr lang="fr-FR" sz="1100" b="1" u="none" strike="noStrike" dirty="0">
                          <a:effectLst/>
                        </a:rPr>
                        <a:t>Spécificité Aveyron </a:t>
                      </a:r>
                      <a:endParaRPr lang="fr-FR" sz="1100" b="1" i="0" u="none" strike="noStrike" dirty="0">
                        <a:solidFill>
                          <a:srgbClr val="000000"/>
                        </a:solidFill>
                        <a:effectLst/>
                        <a:latin typeface="Verdana" panose="020B0604030504040204" pitchFamily="34" charset="0"/>
                      </a:endParaRPr>
                    </a:p>
                  </a:txBody>
                  <a:tcPr marL="5050" marR="5050" marT="5050" marB="0" anchor="ctr">
                    <a:solidFill>
                      <a:schemeClr val="accent2">
                        <a:lumMod val="40000"/>
                        <a:lumOff val="60000"/>
                      </a:schemeClr>
                    </a:solidFill>
                  </a:tcPr>
                </a:tc>
                <a:tc vMerge="1">
                  <a:txBody>
                    <a:bodyPr/>
                    <a:lstStyle/>
                    <a:p>
                      <a:endParaRPr lang="fr-FR"/>
                    </a:p>
                  </a:txBody>
                  <a:tcPr/>
                </a:tc>
                <a:extLst>
                  <a:ext uri="{0D108BD9-81ED-4DB2-BD59-A6C34878D82A}">
                    <a16:rowId xmlns:a16="http://schemas.microsoft.com/office/drawing/2014/main" xmlns="" val="1338084250"/>
                  </a:ext>
                </a:extLst>
              </a:tr>
              <a:tr h="1468941">
                <a:tc>
                  <a:txBody>
                    <a:bodyPr/>
                    <a:lstStyle/>
                    <a:p>
                      <a:pPr algn="l" rtl="0" fontAlgn="ctr"/>
                      <a:r>
                        <a:rPr lang="fr-FR" sz="1100" u="none" strike="noStrike" dirty="0">
                          <a:effectLst/>
                        </a:rPr>
                        <a:t>- 150 euros versés par la Région                                            - 150 euros versés par l'employeur                                        </a:t>
                      </a:r>
                      <a:r>
                        <a:rPr lang="fr-FR" sz="1100" u="none" strike="noStrike" dirty="0">
                          <a:solidFill>
                            <a:schemeClr val="accent2">
                              <a:lumMod val="60000"/>
                              <a:lumOff val="40000"/>
                            </a:schemeClr>
                          </a:solidFill>
                          <a:effectLst/>
                        </a:rPr>
                        <a:t>TOTAL DE 3 000 € </a:t>
                      </a:r>
                      <a:endParaRPr lang="fr-FR" sz="1100" b="0" i="0" u="none" strike="noStrike" dirty="0">
                        <a:solidFill>
                          <a:schemeClr val="accent2">
                            <a:lumMod val="60000"/>
                            <a:lumOff val="40000"/>
                          </a:schemeClr>
                        </a:solidFill>
                        <a:effectLst/>
                        <a:latin typeface="Verdana" panose="020B0604030504040204" pitchFamily="34" charset="0"/>
                      </a:endParaRPr>
                    </a:p>
                  </a:txBody>
                  <a:tcPr marL="5050" marR="5050" marT="5050" marB="0" anchor="ctr"/>
                </a:tc>
                <a:tc>
                  <a:txBody>
                    <a:bodyPr/>
                    <a:lstStyle/>
                    <a:p>
                      <a:pPr algn="l" rtl="0" fontAlgn="ctr"/>
                      <a:r>
                        <a:rPr lang="fr-FR" sz="1100" b="1" u="none" strike="noStrike" dirty="0">
                          <a:effectLst/>
                        </a:rPr>
                        <a:t>- 150 euros versés par la Région                                                - 150 euros versés par l'employeur                                 - 100 euros versés par le Département de l'Aveyron  </a:t>
                      </a:r>
                    </a:p>
                    <a:p>
                      <a:pPr algn="l" rtl="0" fontAlgn="ctr"/>
                      <a:r>
                        <a:rPr lang="fr-FR" sz="1100" b="1" u="none" strike="noStrike" dirty="0">
                          <a:solidFill>
                            <a:schemeClr val="accent2">
                              <a:lumMod val="60000"/>
                              <a:lumOff val="40000"/>
                            </a:schemeClr>
                          </a:solidFill>
                          <a:effectLst/>
                        </a:rPr>
                        <a:t> TOTAL DE 4 000 € </a:t>
                      </a:r>
                      <a:endParaRPr lang="fr-FR" sz="1100" b="1" i="0" u="none" strike="noStrike" dirty="0">
                        <a:solidFill>
                          <a:schemeClr val="accent2">
                            <a:lumMod val="60000"/>
                            <a:lumOff val="40000"/>
                          </a:schemeClr>
                        </a:solidFill>
                        <a:effectLst/>
                        <a:latin typeface="Verdana" panose="020B0604030504040204" pitchFamily="34" charset="0"/>
                      </a:endParaRPr>
                    </a:p>
                  </a:txBody>
                  <a:tcPr marL="5050" marR="5050" marT="5050" marB="0" anchor="ctr"/>
                </a:tc>
                <a:tc>
                  <a:txBody>
                    <a:bodyPr/>
                    <a:lstStyle/>
                    <a:p>
                      <a:pPr algn="ctr" rtl="0" fontAlgn="ctr"/>
                      <a:r>
                        <a:rPr lang="fr-FR" sz="1400" b="1" u="none" strike="noStrike" dirty="0">
                          <a:solidFill>
                            <a:schemeClr val="accent2">
                              <a:lumMod val="60000"/>
                              <a:lumOff val="40000"/>
                            </a:schemeClr>
                          </a:solidFill>
                          <a:effectLst/>
                        </a:rPr>
                        <a:t>2 ans</a:t>
                      </a:r>
                      <a:endParaRPr lang="fr-FR" sz="1400" b="1" i="0" u="none" strike="noStrike" dirty="0">
                        <a:solidFill>
                          <a:schemeClr val="accent2">
                            <a:lumMod val="60000"/>
                            <a:lumOff val="40000"/>
                          </a:schemeClr>
                        </a:solidFill>
                        <a:effectLst/>
                        <a:latin typeface="Verdana" panose="020B0604030504040204" pitchFamily="34" charset="0"/>
                      </a:endParaRPr>
                    </a:p>
                  </a:txBody>
                  <a:tcPr marL="5050" marR="5050" marT="5050" marB="0" anchor="ctr"/>
                </a:tc>
                <a:extLst>
                  <a:ext uri="{0D108BD9-81ED-4DB2-BD59-A6C34878D82A}">
                    <a16:rowId xmlns:a16="http://schemas.microsoft.com/office/drawing/2014/main" xmlns="" val="2594370336"/>
                  </a:ext>
                </a:extLst>
              </a:tr>
              <a:tr h="1362571">
                <a:tc>
                  <a:txBody>
                    <a:bodyPr/>
                    <a:lstStyle/>
                    <a:p>
                      <a:pPr algn="l" rtl="0" fontAlgn="ctr"/>
                      <a:r>
                        <a:rPr lang="fr-FR" sz="1100" u="none" strike="noStrike" dirty="0">
                          <a:effectLst/>
                        </a:rPr>
                        <a:t>- 200 euros versés par la Région </a:t>
                      </a:r>
                    </a:p>
                    <a:p>
                      <a:pPr algn="l" rtl="0" fontAlgn="ctr"/>
                      <a:r>
                        <a:rPr lang="fr-FR" sz="1100" u="none" strike="noStrike" dirty="0">
                          <a:effectLst/>
                        </a:rPr>
                        <a:t>- 200 euros versés par l'employeur                          </a:t>
                      </a:r>
                      <a:r>
                        <a:rPr lang="fr-FR" sz="1100" u="none" strike="noStrike" dirty="0">
                          <a:solidFill>
                            <a:schemeClr val="accent2">
                              <a:lumMod val="60000"/>
                              <a:lumOff val="40000"/>
                            </a:schemeClr>
                          </a:solidFill>
                          <a:effectLst/>
                        </a:rPr>
                        <a:t>TOTAL DE 4 000 € </a:t>
                      </a:r>
                      <a:endParaRPr lang="fr-FR" sz="1100" b="0" i="0" u="none" strike="noStrike" dirty="0">
                        <a:solidFill>
                          <a:schemeClr val="accent2">
                            <a:lumMod val="60000"/>
                            <a:lumOff val="40000"/>
                          </a:schemeClr>
                        </a:solidFill>
                        <a:effectLst/>
                        <a:latin typeface="Verdana" panose="020B0604030504040204" pitchFamily="34" charset="0"/>
                      </a:endParaRPr>
                    </a:p>
                  </a:txBody>
                  <a:tcPr marL="5050" marR="5050" marT="5050" marB="0" anchor="ctr"/>
                </a:tc>
                <a:tc>
                  <a:txBody>
                    <a:bodyPr/>
                    <a:lstStyle/>
                    <a:p>
                      <a:pPr algn="l" rtl="0" fontAlgn="ctr"/>
                      <a:r>
                        <a:rPr lang="fr-FR" sz="1100" b="1" u="none" strike="noStrike" dirty="0">
                          <a:effectLst/>
                        </a:rPr>
                        <a:t>- 200 euros versés par la Région                                                      - 200 euros versés par l'employeur                                 - 100 euros versés par le Département de l'Aveyron              </a:t>
                      </a:r>
                      <a:r>
                        <a:rPr lang="fr-FR" sz="1100" b="1" u="none" strike="noStrike" dirty="0">
                          <a:solidFill>
                            <a:schemeClr val="accent2">
                              <a:lumMod val="60000"/>
                              <a:lumOff val="40000"/>
                            </a:schemeClr>
                          </a:solidFill>
                          <a:effectLst/>
                        </a:rPr>
                        <a:t>TOTAL DE 5 000 € </a:t>
                      </a:r>
                      <a:endParaRPr lang="fr-FR" sz="1100" b="1" i="0" u="none" strike="noStrike" dirty="0">
                        <a:solidFill>
                          <a:schemeClr val="accent2">
                            <a:lumMod val="60000"/>
                            <a:lumOff val="40000"/>
                          </a:schemeClr>
                        </a:solidFill>
                        <a:effectLst/>
                        <a:latin typeface="Verdana" panose="020B0604030504040204" pitchFamily="34" charset="0"/>
                      </a:endParaRPr>
                    </a:p>
                  </a:txBody>
                  <a:tcPr marL="5050" marR="5050" marT="5050" marB="0" anchor="ctr"/>
                </a:tc>
                <a:tc>
                  <a:txBody>
                    <a:bodyPr/>
                    <a:lstStyle/>
                    <a:p>
                      <a:pPr algn="ctr" rtl="0" fontAlgn="ctr"/>
                      <a:r>
                        <a:rPr lang="fr-FR" sz="1400" b="1" u="none" strike="noStrike" dirty="0">
                          <a:solidFill>
                            <a:schemeClr val="accent2">
                              <a:lumMod val="60000"/>
                              <a:lumOff val="40000"/>
                            </a:schemeClr>
                          </a:solidFill>
                          <a:effectLst/>
                        </a:rPr>
                        <a:t>3 ans</a:t>
                      </a:r>
                      <a:endParaRPr lang="fr-FR" sz="1400" b="1" i="0" u="none" strike="noStrike" dirty="0">
                        <a:solidFill>
                          <a:schemeClr val="accent2">
                            <a:lumMod val="60000"/>
                            <a:lumOff val="40000"/>
                          </a:schemeClr>
                        </a:solidFill>
                        <a:effectLst/>
                        <a:latin typeface="Verdana" panose="020B0604030504040204" pitchFamily="34" charset="0"/>
                      </a:endParaRPr>
                    </a:p>
                  </a:txBody>
                  <a:tcPr marL="5050" marR="5050" marT="5050" marB="0" anchor="ctr"/>
                </a:tc>
                <a:extLst>
                  <a:ext uri="{0D108BD9-81ED-4DB2-BD59-A6C34878D82A}">
                    <a16:rowId xmlns:a16="http://schemas.microsoft.com/office/drawing/2014/main" xmlns="" val="715401738"/>
                  </a:ext>
                </a:extLst>
              </a:tr>
            </a:tbl>
          </a:graphicData>
        </a:graphic>
      </p:graphicFrame>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411" y="1584324"/>
            <a:ext cx="544181" cy="668698"/>
          </a:xfrm>
          <a:prstGeom prst="rect">
            <a:avLst/>
          </a:prstGeom>
        </p:spPr>
      </p:pic>
      <p:sp>
        <p:nvSpPr>
          <p:cNvPr id="6" name="Plus 5"/>
          <p:cNvSpPr/>
          <p:nvPr/>
        </p:nvSpPr>
        <p:spPr>
          <a:xfrm>
            <a:off x="1367644" y="1584324"/>
            <a:ext cx="324036" cy="349613"/>
          </a:xfrm>
          <a:prstGeom prst="mathPlus">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9424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1"/>
          <p:cNvSpPr txBox="1">
            <a:spLocks/>
          </p:cNvSpPr>
          <p:nvPr/>
        </p:nvSpPr>
        <p:spPr>
          <a:xfrm>
            <a:off x="467544" y="2242261"/>
            <a:ext cx="8142477" cy="2708434"/>
          </a:xfrm>
          <a:prstGeom prst="rect">
            <a:avLst/>
          </a:prstGeom>
        </p:spPr>
        <p:txBody>
          <a:bodyPr/>
          <a:lstStyle>
            <a:lvl1pPr marL="0" indent="0" algn="just" defTabSz="914400" rtl="0" eaLnBrk="1" latinLnBrk="0" hangingPunct="1">
              <a:spcBef>
                <a:spcPts val="0"/>
              </a:spcBef>
              <a:buFont typeface="Arial" pitchFamily="34" charset="0"/>
              <a:buNone/>
              <a:defRPr sz="1600" b="0" kern="1200">
                <a:solidFill>
                  <a:schemeClr val="tx1"/>
                </a:solidFill>
                <a:latin typeface="+mn-lt"/>
                <a:ea typeface="+mn-ea"/>
                <a:cs typeface="Calibri" pitchFamily="34" charset="0"/>
              </a:defRPr>
            </a:lvl1pPr>
            <a:lvl2pPr marL="0" indent="0" algn="just" defTabSz="914400" rtl="0" eaLnBrk="1" latinLnBrk="0" hangingPunct="1">
              <a:spcBef>
                <a:spcPts val="0"/>
              </a:spcBef>
              <a:buFont typeface="Arial" pitchFamily="34" charset="0"/>
              <a:buNone/>
              <a:defRPr sz="1000" b="1" kern="1200">
                <a:solidFill>
                  <a:schemeClr val="tx1"/>
                </a:solidFill>
                <a:latin typeface="+mn-lt"/>
                <a:ea typeface="+mn-ea"/>
                <a:cs typeface="Calibri" pitchFamily="34" charset="0"/>
              </a:defRPr>
            </a:lvl2pPr>
            <a:lvl3pPr marL="1143000" indent="-1143000" algn="l" defTabSz="914400" rtl="0" eaLnBrk="1" latinLnBrk="0" hangingPunct="1">
              <a:spcBef>
                <a:spcPct val="20000"/>
              </a:spcBef>
              <a:buFont typeface="Arial" pitchFamily="34" charset="0"/>
              <a:buNone/>
              <a:defRPr sz="1000" kern="1200">
                <a:solidFill>
                  <a:schemeClr val="tx1"/>
                </a:solidFill>
                <a:latin typeface="Work Sans" pitchFamily="2" charset="0"/>
                <a:ea typeface="+mn-ea"/>
                <a:cs typeface="+mn-cs"/>
              </a:defRPr>
            </a:lvl3pPr>
            <a:lvl4pPr marL="1600200" indent="-228600" algn="l" defTabSz="914400" rtl="0" eaLnBrk="1" latinLnBrk="0" hangingPunct="1">
              <a:spcBef>
                <a:spcPct val="20000"/>
              </a:spcBef>
              <a:buFont typeface="Arial" pitchFamily="34" charset="0"/>
              <a:buNone/>
              <a:defRPr sz="1000" kern="1200">
                <a:solidFill>
                  <a:schemeClr val="tx1"/>
                </a:solidFill>
                <a:latin typeface="Work Sans" pitchFamily="2" charset="0"/>
                <a:ea typeface="+mn-ea"/>
                <a:cs typeface="+mn-cs"/>
              </a:defRPr>
            </a:lvl4pPr>
            <a:lvl5pPr marL="2057400" indent="-228600" algn="l" defTabSz="914400" rtl="0" eaLnBrk="1" latinLnBrk="0" hangingPunct="1">
              <a:spcBef>
                <a:spcPct val="20000"/>
              </a:spcBef>
              <a:buFont typeface="Arial" pitchFamily="34" charset="0"/>
              <a:buNone/>
              <a:defRPr sz="1000" kern="1200">
                <a:solidFill>
                  <a:schemeClr val="tx1"/>
                </a:solidFill>
                <a:latin typeface="Work Sans"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sz="1800" dirty="0">
                <a:solidFill>
                  <a:prstClr val="black"/>
                </a:solidFill>
              </a:rPr>
              <a:t>L’aide régionale est </a:t>
            </a:r>
            <a:r>
              <a:rPr lang="fr-FR" sz="1800" b="1" dirty="0">
                <a:solidFill>
                  <a:prstClr val="black"/>
                </a:solidFill>
              </a:rPr>
              <a:t>cumulable</a:t>
            </a:r>
            <a:r>
              <a:rPr lang="fr-FR" sz="1800" dirty="0">
                <a:solidFill>
                  <a:prstClr val="black"/>
                </a:solidFill>
              </a:rPr>
              <a:t> avec : </a:t>
            </a:r>
          </a:p>
          <a:p>
            <a:endParaRPr lang="fr-FR" sz="1800" dirty="0">
              <a:solidFill>
                <a:prstClr val="black"/>
              </a:solidFill>
            </a:endParaRPr>
          </a:p>
          <a:p>
            <a:pPr marL="285750" indent="-285750">
              <a:buClr>
                <a:srgbClr val="C00000"/>
              </a:buClr>
              <a:buFont typeface="Courier New" panose="02070309020205020404" pitchFamily="49" charset="0"/>
              <a:buChar char="o"/>
            </a:pPr>
            <a:r>
              <a:rPr lang="fr-FR" sz="1800" dirty="0">
                <a:solidFill>
                  <a:prstClr val="black"/>
                </a:solidFill>
              </a:rPr>
              <a:t>Les indemnités Pôle Emploi, ou rémunérations réglementaires de stage ou de formation acquises dans le cadre de la formation visant à l’obtention du diplôme d’Etat,</a:t>
            </a:r>
          </a:p>
          <a:p>
            <a:endParaRPr lang="fr-FR" sz="1800" dirty="0">
              <a:solidFill>
                <a:prstClr val="black"/>
              </a:solidFill>
            </a:endParaRPr>
          </a:p>
          <a:p>
            <a:pPr marL="285750" indent="-285750">
              <a:buClr>
                <a:srgbClr val="C00000"/>
              </a:buClr>
              <a:buFont typeface="Courier New" panose="02070309020205020404" pitchFamily="49" charset="0"/>
              <a:buChar char="o"/>
            </a:pPr>
            <a:r>
              <a:rPr lang="fr-FR" sz="1800" dirty="0">
                <a:solidFill>
                  <a:prstClr val="black"/>
                </a:solidFill>
              </a:rPr>
              <a:t>La bourse d’étude paramédicale attribuée par la Région, selon les dispositions du Règlement régional des bourses paramédicales et en travail social adopté par la délibération n° CP/2017-MAI/08.16.</a:t>
            </a:r>
          </a:p>
          <a:p>
            <a:endParaRPr lang="fr-FR" sz="1800" dirty="0">
              <a:solidFill>
                <a:prstClr val="black"/>
              </a:solidFill>
            </a:endParaRPr>
          </a:p>
          <a:p>
            <a:endParaRPr lang="fr-FR" sz="1800" dirty="0">
              <a:solidFill>
                <a:prstClr val="black"/>
              </a:solidFill>
            </a:endParaRPr>
          </a:p>
          <a:p>
            <a:endParaRPr lang="fr-FR" sz="1800" dirty="0">
              <a:solidFill>
                <a:prstClr val="black"/>
              </a:solidFill>
            </a:endParaRPr>
          </a:p>
        </p:txBody>
      </p:sp>
      <p:sp>
        <p:nvSpPr>
          <p:cNvPr id="6" name="Titre 2"/>
          <p:cNvSpPr txBox="1">
            <a:spLocks/>
          </p:cNvSpPr>
          <p:nvPr/>
        </p:nvSpPr>
        <p:spPr>
          <a:xfrm>
            <a:off x="1860501" y="548680"/>
            <a:ext cx="7073727" cy="369332"/>
          </a:xfrm>
          <a:prstGeom prst="rect">
            <a:avLst/>
          </a:prstGeom>
        </p:spPr>
        <p:txBody>
          <a:bodyPr/>
          <a:lstStyle>
            <a:lvl1pPr algn="l" defTabSz="914400" rtl="0" eaLnBrk="1" latinLnBrk="0" hangingPunct="1">
              <a:spcBef>
                <a:spcPct val="0"/>
              </a:spcBef>
              <a:buNone/>
              <a:defRPr sz="2000" b="0" kern="1200">
                <a:solidFill>
                  <a:schemeClr val="tx1"/>
                </a:solidFill>
                <a:latin typeface="+mn-lt"/>
                <a:ea typeface="+mj-ea"/>
                <a:cs typeface="Arial" pitchFamily="34" charset="0"/>
              </a:defRPr>
            </a:lvl1pPr>
          </a:lstStyle>
          <a:p>
            <a:pPr>
              <a:defRPr/>
            </a:pPr>
            <a:r>
              <a:rPr lang="fr-FR" sz="1500" b="1" dirty="0">
                <a:solidFill>
                  <a:schemeClr val="accent4">
                    <a:lumMod val="75000"/>
                  </a:schemeClr>
                </a:solidFill>
              </a:rPr>
              <a:t>DISPOSITIF EXPÉRIMENTAL DES CONTRATS DE FIDELISATION </a:t>
            </a:r>
          </a:p>
        </p:txBody>
      </p:sp>
    </p:spTree>
    <p:extLst>
      <p:ext uri="{BB962C8B-B14F-4D97-AF65-F5344CB8AC3E}">
        <p14:creationId xmlns:p14="http://schemas.microsoft.com/office/powerpoint/2010/main" val="214859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r>
              <a:rPr lang="fr-FR" dirty="0"/>
              <a:t> </a:t>
            </a:r>
          </a:p>
        </p:txBody>
      </p:sp>
      <p:sp>
        <p:nvSpPr>
          <p:cNvPr id="4" name="ZoneTexte 3"/>
          <p:cNvSpPr txBox="1"/>
          <p:nvPr/>
        </p:nvSpPr>
        <p:spPr>
          <a:xfrm>
            <a:off x="512279" y="1787041"/>
            <a:ext cx="8280920" cy="5047536"/>
          </a:xfrm>
          <a:prstGeom prst="rect">
            <a:avLst/>
          </a:prstGeom>
          <a:noFill/>
        </p:spPr>
        <p:txBody>
          <a:bodyPr wrap="square" rtlCol="0">
            <a:spAutoFit/>
          </a:bodyPr>
          <a:lstStyle/>
          <a:p>
            <a:pPr marL="285750" indent="-285750">
              <a:buFont typeface="Courier New" panose="02070309020205020404" pitchFamily="49" charset="0"/>
              <a:buChar char="o"/>
            </a:pPr>
            <a:r>
              <a:rPr lang="fr-FR" sz="1400" b="1" dirty="0">
                <a:solidFill>
                  <a:schemeClr val="accent4">
                    <a:lumMod val="75000"/>
                  </a:schemeClr>
                </a:solidFill>
              </a:rPr>
              <a:t>Si je suis en formation avec le statut de salarié en formation continue ou apprentissage, puis je signer un contrat de fidélisation</a:t>
            </a:r>
            <a:r>
              <a:rPr lang="fr-FR" sz="1400" dirty="0">
                <a:solidFill>
                  <a:schemeClr val="accent4">
                    <a:lumMod val="75000"/>
                  </a:schemeClr>
                </a:solidFill>
              </a:rPr>
              <a:t>?</a:t>
            </a:r>
          </a:p>
          <a:p>
            <a:endParaRPr lang="fr-FR" sz="1400" dirty="0">
              <a:solidFill>
                <a:schemeClr val="accent4">
                  <a:lumMod val="75000"/>
                </a:schemeClr>
              </a:solidFill>
            </a:endParaRPr>
          </a:p>
          <a:p>
            <a:r>
              <a:rPr lang="fr-FR" sz="1400" b="1" dirty="0"/>
              <a:t>Oui, </a:t>
            </a:r>
            <a:r>
              <a:rPr lang="fr-FR" sz="1400" dirty="0"/>
              <a:t>le dispositif est accessible à tout élève inscrit dans une école de La Région, peu importe le statut (en poursuite d’étude, formation continue des demandeurs d’emploi, des salariés, des fonctionnaires, en apprentissage et en contrat de professionnalisation).</a:t>
            </a:r>
          </a:p>
          <a:p>
            <a:pPr lvl="1"/>
            <a:endParaRPr lang="fr-FR" sz="1400" dirty="0"/>
          </a:p>
          <a:p>
            <a:pPr marL="285750" indent="-285750">
              <a:buFont typeface="Courier New" panose="02070309020205020404" pitchFamily="49" charset="0"/>
              <a:buChar char="o"/>
            </a:pPr>
            <a:r>
              <a:rPr lang="fr-FR" sz="1400" b="1" dirty="0">
                <a:solidFill>
                  <a:schemeClr val="accent4">
                    <a:lumMod val="75000"/>
                  </a:schemeClr>
                </a:solidFill>
              </a:rPr>
              <a:t>Si je suis en parcours partiel, puis je signer un contrat de fidélisation</a:t>
            </a:r>
            <a:r>
              <a:rPr lang="fr-FR" sz="1400" dirty="0">
                <a:solidFill>
                  <a:schemeClr val="accent4">
                    <a:lumMod val="75000"/>
                  </a:schemeClr>
                </a:solidFill>
              </a:rPr>
              <a:t>?</a:t>
            </a:r>
          </a:p>
          <a:p>
            <a:endParaRPr lang="fr-FR" sz="1400" dirty="0">
              <a:solidFill>
                <a:schemeClr val="accent4">
                  <a:lumMod val="75000"/>
                </a:schemeClr>
              </a:solidFill>
            </a:endParaRPr>
          </a:p>
          <a:p>
            <a:r>
              <a:rPr lang="fr-FR" sz="1400" b="1" dirty="0"/>
              <a:t>Oui,</a:t>
            </a:r>
            <a:r>
              <a:rPr lang="fr-FR" sz="1400" dirty="0"/>
              <a:t> le dispositif est accessible au parcours partiels, le montant de l’allocation sera proratisé au nombre d’heures de formation.</a:t>
            </a:r>
          </a:p>
          <a:p>
            <a:pPr lvl="1"/>
            <a:endParaRPr lang="fr-FR" sz="1400" dirty="0"/>
          </a:p>
          <a:p>
            <a:pPr marL="285750" indent="-285750">
              <a:buFont typeface="Courier New" panose="02070309020205020404" pitchFamily="49" charset="0"/>
              <a:buChar char="o"/>
            </a:pPr>
            <a:r>
              <a:rPr lang="fr-FR" sz="1400" b="1" dirty="0">
                <a:solidFill>
                  <a:schemeClr val="accent4">
                    <a:lumMod val="75000"/>
                  </a:schemeClr>
                </a:solidFill>
              </a:rPr>
              <a:t>Si je rencontre une structure qui n’est pas sur la liste fournie par mon école, puis signer un contrat de fidélisation avec elle?</a:t>
            </a:r>
          </a:p>
          <a:p>
            <a:endParaRPr lang="fr-FR" sz="1400" b="1" dirty="0">
              <a:solidFill>
                <a:schemeClr val="accent4">
                  <a:lumMod val="75000"/>
                </a:schemeClr>
              </a:solidFill>
            </a:endParaRPr>
          </a:p>
          <a:p>
            <a:r>
              <a:rPr lang="fr-FR" sz="1400" b="1" dirty="0"/>
              <a:t>Oui,</a:t>
            </a:r>
            <a:r>
              <a:rPr lang="fr-FR" sz="1400" dirty="0"/>
              <a:t> à partir du moment où la structure se trouve en zones rurales (hors agglomérations, communauté urbaine et métropole).</a:t>
            </a:r>
          </a:p>
          <a:p>
            <a:pPr marL="171450" indent="-171450">
              <a:buFont typeface="Wingdings" panose="05000000000000000000" pitchFamily="2" charset="2"/>
              <a:buChar char="Ø"/>
            </a:pPr>
            <a:endParaRPr lang="fr-FR" sz="1400" dirty="0"/>
          </a:p>
          <a:p>
            <a:pPr marL="285750" indent="-285750">
              <a:buFont typeface="Courier New" panose="02070309020205020404" pitchFamily="49" charset="0"/>
              <a:buChar char="o"/>
            </a:pPr>
            <a:r>
              <a:rPr lang="fr-FR" sz="1400" b="1" dirty="0">
                <a:solidFill>
                  <a:schemeClr val="accent4">
                    <a:lumMod val="75000"/>
                  </a:schemeClr>
                </a:solidFill>
              </a:rPr>
              <a:t>À quel moment de ma formation puis je signer un contrat de fidélisation</a:t>
            </a:r>
            <a:r>
              <a:rPr lang="fr-FR" sz="1400" dirty="0">
                <a:solidFill>
                  <a:schemeClr val="accent4">
                    <a:lumMod val="75000"/>
                  </a:schemeClr>
                </a:solidFill>
              </a:rPr>
              <a:t>?</a:t>
            </a:r>
          </a:p>
          <a:p>
            <a:endParaRPr lang="fr-FR" sz="1400" dirty="0">
              <a:solidFill>
                <a:schemeClr val="accent4">
                  <a:lumMod val="75000"/>
                </a:schemeClr>
              </a:solidFill>
            </a:endParaRPr>
          </a:p>
          <a:p>
            <a:r>
              <a:rPr lang="fr-FR" sz="1400" b="1" dirty="0"/>
              <a:t>La signature est possible à tout moment</a:t>
            </a:r>
            <a:r>
              <a:rPr lang="fr-FR" sz="1400" dirty="0"/>
              <a:t>, à partir du moment où l’élève est toujours en formation. Le versement de l’allocation se fera de manière rétroactive à partir du jour de l’entrée en formation.</a:t>
            </a:r>
          </a:p>
        </p:txBody>
      </p:sp>
      <p:sp>
        <p:nvSpPr>
          <p:cNvPr id="5" name="Rectangle 4">
            <a:extLst>
              <a:ext uri="{FF2B5EF4-FFF2-40B4-BE49-F238E27FC236}">
                <a16:creationId xmlns:a16="http://schemas.microsoft.com/office/drawing/2014/main" xmlns="" id="{E0926034-E7DB-48C7-876F-37C36B0EDF94}"/>
              </a:ext>
            </a:extLst>
          </p:cNvPr>
          <p:cNvSpPr/>
          <p:nvPr/>
        </p:nvSpPr>
        <p:spPr>
          <a:xfrm>
            <a:off x="1923518" y="476672"/>
            <a:ext cx="3238387" cy="369332"/>
          </a:xfrm>
          <a:prstGeom prst="rect">
            <a:avLst/>
          </a:prstGeom>
        </p:spPr>
        <p:txBody>
          <a:bodyPr wrap="none">
            <a:spAutoFit/>
          </a:bodyPr>
          <a:lstStyle/>
          <a:p>
            <a:r>
              <a:rPr lang="fr-FR" b="1" dirty="0">
                <a:solidFill>
                  <a:schemeClr val="accent4">
                    <a:lumMod val="75000"/>
                  </a:schemeClr>
                </a:solidFill>
              </a:rPr>
              <a:t>FOIRE AUX QUESTIONS</a:t>
            </a:r>
          </a:p>
        </p:txBody>
      </p:sp>
      <p:pic>
        <p:nvPicPr>
          <p:cNvPr id="7" name="Image 6">
            <a:extLst>
              <a:ext uri="{FF2B5EF4-FFF2-40B4-BE49-F238E27FC236}">
                <a16:creationId xmlns:a16="http://schemas.microsoft.com/office/drawing/2014/main" xmlns="" id="{DAD8EB09-9CC2-43E2-88F6-C999538CD7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336" y="182829"/>
            <a:ext cx="1466292" cy="1466292"/>
          </a:xfrm>
          <a:prstGeom prst="rect">
            <a:avLst/>
          </a:prstGeom>
        </p:spPr>
      </p:pic>
    </p:spTree>
    <p:extLst>
      <p:ext uri="{BB962C8B-B14F-4D97-AF65-F5344CB8AC3E}">
        <p14:creationId xmlns:p14="http://schemas.microsoft.com/office/powerpoint/2010/main" val="103694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0926034-E7DB-48C7-876F-37C36B0EDF94}"/>
              </a:ext>
            </a:extLst>
          </p:cNvPr>
          <p:cNvSpPr/>
          <p:nvPr/>
        </p:nvSpPr>
        <p:spPr>
          <a:xfrm>
            <a:off x="1923518" y="476672"/>
            <a:ext cx="1402948" cy="369332"/>
          </a:xfrm>
          <a:prstGeom prst="rect">
            <a:avLst/>
          </a:prstGeom>
        </p:spPr>
        <p:txBody>
          <a:bodyPr wrap="none">
            <a:spAutoFit/>
          </a:bodyPr>
          <a:lstStyle/>
          <a:p>
            <a:r>
              <a:rPr lang="fr-FR" b="1" dirty="0" smtClean="0">
                <a:solidFill>
                  <a:schemeClr val="accent4">
                    <a:lumMod val="75000"/>
                  </a:schemeClr>
                </a:solidFill>
              </a:rPr>
              <a:t>CONTACT</a:t>
            </a:r>
            <a:endParaRPr lang="fr-FR" b="1" dirty="0">
              <a:solidFill>
                <a:schemeClr val="accent4">
                  <a:lumMod val="75000"/>
                </a:schemeClr>
              </a:solidFill>
            </a:endParaRPr>
          </a:p>
        </p:txBody>
      </p:sp>
      <p:sp>
        <p:nvSpPr>
          <p:cNvPr id="5" name="Rectangle 4"/>
          <p:cNvSpPr/>
          <p:nvPr/>
        </p:nvSpPr>
        <p:spPr>
          <a:xfrm>
            <a:off x="1691680" y="2348880"/>
            <a:ext cx="4572000" cy="2677656"/>
          </a:xfrm>
          <a:prstGeom prst="rect">
            <a:avLst/>
          </a:prstGeom>
        </p:spPr>
        <p:txBody>
          <a:bodyPr>
            <a:spAutoFit/>
          </a:bodyPr>
          <a:lstStyle/>
          <a:p>
            <a:r>
              <a:rPr lang="fr-FR" sz="1400" b="1" u="sng" dirty="0">
                <a:solidFill>
                  <a:srgbClr val="FF0000"/>
                </a:solidFill>
              </a:rPr>
              <a:t>Direction des Solidarités et de l’Egalité </a:t>
            </a:r>
            <a:br>
              <a:rPr lang="fr-FR" sz="1400" b="1" u="sng" dirty="0">
                <a:solidFill>
                  <a:srgbClr val="FF0000"/>
                </a:solidFill>
              </a:rPr>
            </a:br>
            <a:r>
              <a:rPr lang="fr-FR" sz="1400" b="1" u="sng" dirty="0">
                <a:solidFill>
                  <a:srgbClr val="FF0000"/>
                </a:solidFill>
              </a:rPr>
              <a:t>Service des Formations Sanitaires et </a:t>
            </a:r>
            <a:r>
              <a:rPr lang="fr-FR" sz="1400" b="1" u="sng" dirty="0" smtClean="0">
                <a:solidFill>
                  <a:srgbClr val="FF0000"/>
                </a:solidFill>
              </a:rPr>
              <a:t>Sociales/Région OCCITANIE</a:t>
            </a:r>
          </a:p>
          <a:p>
            <a:r>
              <a:rPr lang="fr-FR" sz="1400" b="1" dirty="0" smtClean="0"/>
              <a:t>Amandine </a:t>
            </a:r>
            <a:r>
              <a:rPr lang="fr-FR" sz="1400" b="1" dirty="0"/>
              <a:t>MOUTOU </a:t>
            </a:r>
            <a:r>
              <a:rPr lang="fr-FR" sz="1400" dirty="0"/>
              <a:t/>
            </a:r>
            <a:br>
              <a:rPr lang="fr-FR" sz="1400" dirty="0"/>
            </a:br>
            <a:r>
              <a:rPr lang="fr-FR" sz="1400" dirty="0" smtClean="0">
                <a:solidFill>
                  <a:srgbClr val="FF0000"/>
                </a:solidFill>
                <a:hlinkClick r:id="rId2"/>
              </a:rPr>
              <a:t>amandine.moutou@laregion.fr</a:t>
            </a:r>
            <a:endParaRPr lang="fr-FR" sz="1400" dirty="0" smtClean="0">
              <a:solidFill>
                <a:srgbClr val="FF0000"/>
              </a:solidFill>
            </a:endParaRPr>
          </a:p>
          <a:p>
            <a:endParaRPr lang="fr-FR" sz="1400" dirty="0">
              <a:solidFill>
                <a:srgbClr val="FF0000"/>
              </a:solidFill>
            </a:endParaRPr>
          </a:p>
          <a:p>
            <a:r>
              <a:rPr lang="fr-FR" sz="1400" b="1" u="sng" dirty="0">
                <a:solidFill>
                  <a:srgbClr val="FF0000"/>
                </a:solidFill>
              </a:rPr>
              <a:t>Département de l’Aveyron, pôle des Solidarités</a:t>
            </a:r>
            <a:endParaRPr lang="fr-FR" sz="1400" dirty="0">
              <a:solidFill>
                <a:srgbClr val="FF0000"/>
              </a:solidFill>
            </a:endParaRPr>
          </a:p>
          <a:p>
            <a:r>
              <a:rPr lang="fr-FR" sz="1400" dirty="0"/>
              <a:t>05.65.73.68.02 </a:t>
            </a:r>
          </a:p>
          <a:p>
            <a:r>
              <a:rPr lang="fr-FR" sz="1400" dirty="0">
                <a:hlinkClick r:id="rId3"/>
              </a:rPr>
              <a:t>psd@aveyron.fr</a:t>
            </a:r>
            <a:endParaRPr lang="fr-FR" sz="1400" dirty="0"/>
          </a:p>
          <a:p>
            <a:endParaRPr lang="fr-FR" sz="1400" dirty="0" smtClean="0">
              <a:solidFill>
                <a:srgbClr val="FF0000"/>
              </a:solidFill>
            </a:endParaRPr>
          </a:p>
          <a:p>
            <a:endParaRPr lang="fr-FR" sz="1400" dirty="0">
              <a:solidFill>
                <a:srgbClr val="FF0000"/>
              </a:solidFill>
            </a:endParaRPr>
          </a:p>
        </p:txBody>
      </p:sp>
    </p:spTree>
    <p:extLst>
      <p:ext uri="{BB962C8B-B14F-4D97-AF65-F5344CB8AC3E}">
        <p14:creationId xmlns:p14="http://schemas.microsoft.com/office/powerpoint/2010/main" val="556777691"/>
      </p:ext>
    </p:extLst>
  </p:cSld>
  <p:clrMapOvr>
    <a:masterClrMapping/>
  </p:clrMapOvr>
</p:sld>
</file>

<file path=ppt/theme/theme1.xml><?xml version="1.0" encoding="utf-8"?>
<a:theme xmlns:a="http://schemas.openxmlformats.org/drawingml/2006/main" name="Thème Office">
  <a:themeElements>
    <a:clrScheme name="WICONA">
      <a:dk1>
        <a:sysClr val="windowText" lastClr="000000"/>
      </a:dk1>
      <a:lt1>
        <a:srgbClr val="FFFFFF"/>
      </a:lt1>
      <a:dk2>
        <a:srgbClr val="B2B2B2"/>
      </a:dk2>
      <a:lt2>
        <a:srgbClr val="EEECE1"/>
      </a:lt2>
      <a:accent1>
        <a:srgbClr val="4F81BD"/>
      </a:accent1>
      <a:accent2>
        <a:srgbClr val="CC0000"/>
      </a:accent2>
      <a:accent3>
        <a:srgbClr val="339933"/>
      </a:accent3>
      <a:accent4>
        <a:srgbClr val="FF7082"/>
      </a:accent4>
      <a:accent5>
        <a:srgbClr val="9A0013"/>
      </a:accent5>
      <a:accent6>
        <a:srgbClr val="70FFED"/>
      </a:accent6>
      <a:hlink>
        <a:srgbClr val="646363"/>
      </a:hlink>
      <a:folHlink>
        <a:srgbClr val="878787"/>
      </a:folHlink>
    </a:clrScheme>
    <a:fontScheme name="Région Occitani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000" dirty="0" err="1"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TotalTime>
  <Words>424</Words>
  <Application>Microsoft Office PowerPoint</Application>
  <PresentationFormat>Affichage à l'écran (4:3)</PresentationFormat>
  <Paragraphs>60</Paragraphs>
  <Slides>7</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Arial</vt:lpstr>
      <vt:lpstr>Calibri</vt:lpstr>
      <vt:lpstr>Courier New</vt:lpstr>
      <vt:lpstr>Times New Roman</vt:lpstr>
      <vt:lpstr>Verdana</vt:lpstr>
      <vt:lpstr>Wingdings</vt:lpstr>
      <vt:lpstr>Work Sans</vt:lpstr>
      <vt:lpstr>Thème Office</vt:lpstr>
      <vt:lpstr>DISPOSITIF GAGNANT/GAGNANT DE FIDELISATION DES ELEVES AIDES-SOIGNANT.ES</vt:lpstr>
      <vt:lpstr> </vt:lpstr>
      <vt:lpstr> </vt:lpstr>
      <vt:lpstr>Présentation PowerPoint</vt:lpstr>
      <vt:lpstr>Présentation PowerPoint</vt:lpstr>
      <vt:lpstr> </vt:lpstr>
      <vt:lpstr>Présentation PowerPoint</vt:lpstr>
    </vt:vector>
  </TitlesOfParts>
  <Company>LCI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ilescloupe</dc:creator>
  <cp:lastModifiedBy>Chantal CVP. VORS-PUJOL</cp:lastModifiedBy>
  <cp:revision>210</cp:revision>
  <dcterms:created xsi:type="dcterms:W3CDTF">2017-12-01T08:05:22Z</dcterms:created>
  <dcterms:modified xsi:type="dcterms:W3CDTF">2020-08-26T12:17:16Z</dcterms:modified>
</cp:coreProperties>
</file>